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sldIdLst>
    <p:sldId id="256" r:id="rId5"/>
    <p:sldId id="257" r:id="rId6"/>
    <p:sldId id="260" r:id="rId7"/>
    <p:sldId id="258" r:id="rId8"/>
    <p:sldId id="262" r:id="rId9"/>
    <p:sldId id="263" r:id="rId10"/>
    <p:sldId id="264" r:id="rId11"/>
    <p:sldId id="265" r:id="rId12"/>
    <p:sldId id="266" r:id="rId13"/>
    <p:sldId id="267" r:id="rId14"/>
    <p:sldId id="268"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6EE8C0-9C77-4529-B3DA-71C022925FF6}" v="9" dt="2023-11-09T14:09:05.697"/>
    <p1510:client id="{A6E52EB1-239A-4B00-9E1E-F2263F6E748D}" v="8" dt="2023-11-09T14:07:38.9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Đặng Văn Minh" userId="S::123210119@sv1.dut.udn.vn::b2b3b483-59f1-408c-9f12-222f2a8f4442" providerId="AD" clId="Web-{A6E52EB1-239A-4B00-9E1E-F2263F6E748D}"/>
    <pc:docChg chg="modSld">
      <pc:chgData name="Đặng Văn Minh" userId="S::123210119@sv1.dut.udn.vn::b2b3b483-59f1-408c-9f12-222f2a8f4442" providerId="AD" clId="Web-{A6E52EB1-239A-4B00-9E1E-F2263F6E748D}" dt="2023-11-09T14:07:38.955" v="3" actId="20577"/>
      <pc:docMkLst>
        <pc:docMk/>
      </pc:docMkLst>
      <pc:sldChg chg="modSp">
        <pc:chgData name="Đặng Văn Minh" userId="S::123210119@sv1.dut.udn.vn::b2b3b483-59f1-408c-9f12-222f2a8f4442" providerId="AD" clId="Web-{A6E52EB1-239A-4B00-9E1E-F2263F6E748D}" dt="2023-11-09T14:07:38.955" v="3" actId="20577"/>
        <pc:sldMkLst>
          <pc:docMk/>
          <pc:sldMk cId="2077725754" sldId="266"/>
        </pc:sldMkLst>
        <pc:spChg chg="mod">
          <ac:chgData name="Đặng Văn Minh" userId="S::123210119@sv1.dut.udn.vn::b2b3b483-59f1-408c-9f12-222f2a8f4442" providerId="AD" clId="Web-{A6E52EB1-239A-4B00-9E1E-F2263F6E748D}" dt="2023-11-09T14:07:38.955" v="3" actId="20577"/>
          <ac:spMkLst>
            <pc:docMk/>
            <pc:sldMk cId="2077725754" sldId="266"/>
            <ac:spMk id="3" creationId="{25B9047F-85A4-7CEB-8EDD-5811E29862F3}"/>
          </ac:spMkLst>
        </pc:spChg>
      </pc:sldChg>
    </pc:docChg>
  </pc:docChgLst>
  <pc:docChgLst>
    <pc:chgData name="Đặng Văn Minh" userId="S::123210119@sv1.dut.udn.vn::b2b3b483-59f1-408c-9f12-222f2a8f4442" providerId="AD" clId="Web-{676EE8C0-9C77-4529-B3DA-71C022925FF6}"/>
    <pc:docChg chg="modSld">
      <pc:chgData name="Đặng Văn Minh" userId="S::123210119@sv1.dut.udn.vn::b2b3b483-59f1-408c-9f12-222f2a8f4442" providerId="AD" clId="Web-{676EE8C0-9C77-4529-B3DA-71C022925FF6}" dt="2023-11-09T14:09:05.697" v="4" actId="14100"/>
      <pc:docMkLst>
        <pc:docMk/>
      </pc:docMkLst>
      <pc:sldChg chg="modSp">
        <pc:chgData name="Đặng Văn Minh" userId="S::123210119@sv1.dut.udn.vn::b2b3b483-59f1-408c-9f12-222f2a8f4442" providerId="AD" clId="Web-{676EE8C0-9C77-4529-B3DA-71C022925FF6}" dt="2023-11-09T14:09:05.697" v="4" actId="14100"/>
        <pc:sldMkLst>
          <pc:docMk/>
          <pc:sldMk cId="2077725754" sldId="266"/>
        </pc:sldMkLst>
        <pc:spChg chg="mod">
          <ac:chgData name="Đặng Văn Minh" userId="S::123210119@sv1.dut.udn.vn::b2b3b483-59f1-408c-9f12-222f2a8f4442" providerId="AD" clId="Web-{676EE8C0-9C77-4529-B3DA-71C022925FF6}" dt="2023-11-09T14:09:05.697" v="4" actId="14100"/>
          <ac:spMkLst>
            <pc:docMk/>
            <pc:sldMk cId="2077725754" sldId="266"/>
            <ac:spMk id="3" creationId="{25B9047F-85A4-7CEB-8EDD-5811E29862F3}"/>
          </ac:spMkLst>
        </pc:spChg>
      </pc:sldChg>
    </pc:docChg>
  </pc:docChgLst>
</pc:chgInfo>
</file>

<file path=ppt/media/image1.png>
</file>

<file path=ppt/media/image10.png>
</file>

<file path=ppt/media/image2.png>
</file>

<file path=ppt/media/image3.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1765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sp>
        <p:nvSpPr>
          <p:cNvPr id="4" name="Text 1"/>
          <p:cNvSpPr/>
          <p:nvPr/>
        </p:nvSpPr>
        <p:spPr>
          <a:xfrm>
            <a:off x="1760220" y="1843326"/>
            <a:ext cx="5332690" cy="833199"/>
          </a:xfrm>
          <a:prstGeom prst="rect">
            <a:avLst/>
          </a:prstGeom>
          <a:noFill/>
          <a:ln/>
        </p:spPr>
        <p:txBody>
          <a:bodyPr wrap="none" rtlCol="0" anchor="t"/>
          <a:lstStyle/>
          <a:p>
            <a:pPr marL="0" indent="0" algn="l">
              <a:lnSpc>
                <a:spcPts val="6561"/>
              </a:lnSpc>
              <a:buNone/>
            </a:pPr>
            <a:r>
              <a:rPr lang="en-US" sz="5249" b="1" dirty="0">
                <a:solidFill>
                  <a:srgbClr val="396AF1"/>
                </a:solidFill>
                <a:latin typeface="Barlow" pitchFamily="34" charset="0"/>
                <a:ea typeface="Barlow" pitchFamily="34" charset="-122"/>
                <a:cs typeface="Barlow" pitchFamily="34" charset="-120"/>
              </a:rPr>
              <a:t>Members:</a:t>
            </a:r>
            <a:endParaRPr lang="en-US" sz="5249" dirty="0"/>
          </a:p>
        </p:txBody>
      </p:sp>
      <p:sp>
        <p:nvSpPr>
          <p:cNvPr id="5" name="Text 2"/>
          <p:cNvSpPr/>
          <p:nvPr/>
        </p:nvSpPr>
        <p:spPr>
          <a:xfrm>
            <a:off x="1760219" y="3009781"/>
            <a:ext cx="4235336" cy="2543295"/>
          </a:xfrm>
          <a:prstGeom prst="rect">
            <a:avLst/>
          </a:prstGeom>
          <a:noFill/>
          <a:ln/>
        </p:spPr>
        <p:txBody>
          <a:bodyPr wrap="square" rtlCol="0" anchor="t"/>
          <a:lstStyle/>
          <a:p>
            <a:pPr marL="0" indent="0" algn="l">
              <a:lnSpc>
                <a:spcPts val="3281"/>
              </a:lnSpc>
              <a:buNone/>
            </a:pPr>
            <a:r>
              <a:rPr lang="en-US" sz="2624" b="1" dirty="0">
                <a:solidFill>
                  <a:srgbClr val="396AF1"/>
                </a:solidFill>
                <a:latin typeface="Barlow" pitchFamily="34" charset="0"/>
                <a:ea typeface="Barlow" pitchFamily="34" charset="-122"/>
                <a:cs typeface="Barlow" pitchFamily="34" charset="-120"/>
              </a:rPr>
              <a:t>Đặng Văn Minh
Trần Ngọc Hiệp 
Nguyễn Thành Phúc
Phùng Đỗ Anh Khoa
Trần Đặng Khánh Nam</a:t>
            </a:r>
            <a:endParaRPr lang="en-US" sz="2624" dirty="0"/>
          </a:p>
        </p:txBody>
      </p:sp>
      <p:sp>
        <p:nvSpPr>
          <p:cNvPr id="6" name="Text 3"/>
          <p:cNvSpPr/>
          <p:nvPr/>
        </p:nvSpPr>
        <p:spPr>
          <a:xfrm>
            <a:off x="1760220" y="5425440"/>
            <a:ext cx="11109960" cy="355402"/>
          </a:xfrm>
          <a:prstGeom prst="rect">
            <a:avLst/>
          </a:prstGeom>
          <a:noFill/>
          <a:ln/>
        </p:spPr>
        <p:txBody>
          <a:bodyPr wrap="none" rtlCol="0" anchor="t"/>
          <a:lstStyle/>
          <a:p>
            <a:pPr marL="0" indent="0">
              <a:lnSpc>
                <a:spcPts val="2799"/>
              </a:lnSpc>
              <a:buNone/>
            </a:pPr>
            <a:endParaRPr lang="en-US" sz="1750" dirty="0"/>
          </a:p>
        </p:txBody>
      </p:sp>
      <p:sp>
        <p:nvSpPr>
          <p:cNvPr id="7" name="Text 4"/>
          <p:cNvSpPr/>
          <p:nvPr/>
        </p:nvSpPr>
        <p:spPr>
          <a:xfrm>
            <a:off x="1760220" y="6030754"/>
            <a:ext cx="11109960" cy="355402"/>
          </a:xfrm>
          <a:prstGeom prst="rect">
            <a:avLst/>
          </a:prstGeom>
          <a:noFill/>
          <a:ln/>
        </p:spPr>
        <p:txBody>
          <a:bodyPr wrap="none" rtlCol="0" anchor="t"/>
          <a:lstStyle/>
          <a:p>
            <a:pPr marL="0" indent="0">
              <a:lnSpc>
                <a:spcPts val="2799"/>
              </a:lnSpc>
              <a:buNone/>
            </a:pPr>
            <a:endParaRPr lang="en-US" sz="1750" dirty="0"/>
          </a:p>
        </p:txBody>
      </p:sp>
      <p:pic>
        <p:nvPicPr>
          <p:cNvPr id="9" name="Image 0"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278069-20A5-D1AE-9DCA-EF658C199BE7}"/>
              </a:ext>
            </a:extLst>
          </p:cNvPr>
          <p:cNvSpPr txBox="1"/>
          <p:nvPr/>
        </p:nvSpPr>
        <p:spPr>
          <a:xfrm>
            <a:off x="488373" y="93518"/>
            <a:ext cx="13591309" cy="1446550"/>
          </a:xfrm>
          <a:prstGeom prst="rect">
            <a:avLst/>
          </a:prstGeom>
          <a:noFill/>
        </p:spPr>
        <p:txBody>
          <a:bodyPr wrap="square" rtlCol="0">
            <a:spAutoFit/>
          </a:bodyPr>
          <a:lstStyle/>
          <a:p>
            <a:r>
              <a:rPr lang="vi-VN" sz="4400" b="1" dirty="0">
                <a:solidFill>
                  <a:schemeClr val="accent1"/>
                </a:solidFill>
                <a:latin typeface="Inter"/>
              </a:rPr>
              <a:t>Mô tả quá trình lắp mạch động cơ bước kết hợp với cảm biến ( Cảm biến dò line )</a:t>
            </a:r>
            <a:endParaRPr lang="en-US" sz="4400" b="1" dirty="0">
              <a:solidFill>
                <a:schemeClr val="accent1"/>
              </a:solidFill>
              <a:latin typeface="Inter"/>
            </a:endParaRPr>
          </a:p>
        </p:txBody>
      </p:sp>
      <p:pic>
        <p:nvPicPr>
          <p:cNvPr id="5" name="Picture 4">
            <a:extLst>
              <a:ext uri="{FF2B5EF4-FFF2-40B4-BE49-F238E27FC236}">
                <a16:creationId xmlns:a16="http://schemas.microsoft.com/office/drawing/2014/main" id="{0B57661F-14C0-DDB5-1996-5D7A8CA4875D}"/>
              </a:ext>
            </a:extLst>
          </p:cNvPr>
          <p:cNvPicPr>
            <a:picLocks noChangeAspect="1"/>
          </p:cNvPicPr>
          <p:nvPr/>
        </p:nvPicPr>
        <p:blipFill>
          <a:blip r:embed="rId2"/>
          <a:stretch>
            <a:fillRect/>
          </a:stretch>
        </p:blipFill>
        <p:spPr>
          <a:xfrm>
            <a:off x="262938" y="1756065"/>
            <a:ext cx="5732617" cy="6255326"/>
          </a:xfrm>
          <a:prstGeom prst="rect">
            <a:avLst/>
          </a:prstGeom>
        </p:spPr>
      </p:pic>
      <p:cxnSp>
        <p:nvCxnSpPr>
          <p:cNvPr id="9" name="Straight Connector 8">
            <a:extLst>
              <a:ext uri="{FF2B5EF4-FFF2-40B4-BE49-F238E27FC236}">
                <a16:creationId xmlns:a16="http://schemas.microsoft.com/office/drawing/2014/main" id="{545B2A84-5E11-B536-1207-EC25FA9250D4}"/>
              </a:ext>
            </a:extLst>
          </p:cNvPr>
          <p:cNvCxnSpPr>
            <a:cxnSpLocks/>
          </p:cNvCxnSpPr>
          <p:nvPr/>
        </p:nvCxnSpPr>
        <p:spPr>
          <a:xfrm>
            <a:off x="488373" y="1540068"/>
            <a:ext cx="13300363" cy="0"/>
          </a:xfrm>
          <a:prstGeom prst="line">
            <a:avLst/>
          </a:prstGeom>
          <a:ln w="38100">
            <a:solidFill>
              <a:schemeClr val="tx2"/>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1B80541F-A749-8BC7-A6EF-E1FBCCA25504}"/>
              </a:ext>
            </a:extLst>
          </p:cNvPr>
          <p:cNvSpPr txBox="1"/>
          <p:nvPr/>
        </p:nvSpPr>
        <p:spPr>
          <a:xfrm>
            <a:off x="6442364" y="2363163"/>
            <a:ext cx="7512627" cy="830997"/>
          </a:xfrm>
          <a:prstGeom prst="rect">
            <a:avLst/>
          </a:prstGeom>
          <a:noFill/>
        </p:spPr>
        <p:txBody>
          <a:bodyPr wrap="square" rtlCol="0">
            <a:spAutoFit/>
          </a:bodyPr>
          <a:lstStyle/>
          <a:p>
            <a:r>
              <a:rPr lang="vi-VN" sz="2400" dirty="0">
                <a:latin typeface="Inter"/>
              </a:rPr>
              <a:t>- Đầu tiên chúng ta lắp động cơ bước như quá trình lắp ở slide trước.</a:t>
            </a:r>
            <a:endParaRPr lang="en-US" sz="2400" dirty="0">
              <a:latin typeface="Inter"/>
            </a:endParaRPr>
          </a:p>
        </p:txBody>
      </p:sp>
      <p:sp>
        <p:nvSpPr>
          <p:cNvPr id="12" name="TextBox 11">
            <a:extLst>
              <a:ext uri="{FF2B5EF4-FFF2-40B4-BE49-F238E27FC236}">
                <a16:creationId xmlns:a16="http://schemas.microsoft.com/office/drawing/2014/main" id="{B0ACC2C7-84D4-76C3-8CE4-88FA20EA5AC0}"/>
              </a:ext>
            </a:extLst>
          </p:cNvPr>
          <p:cNvSpPr txBox="1"/>
          <p:nvPr/>
        </p:nvSpPr>
        <p:spPr>
          <a:xfrm>
            <a:off x="6442364" y="4364182"/>
            <a:ext cx="7637318" cy="1569660"/>
          </a:xfrm>
          <a:prstGeom prst="rect">
            <a:avLst/>
          </a:prstGeom>
          <a:noFill/>
        </p:spPr>
        <p:txBody>
          <a:bodyPr wrap="square" rtlCol="0">
            <a:spAutoFit/>
          </a:bodyPr>
          <a:lstStyle/>
          <a:p>
            <a:r>
              <a:rPr lang="vi-VN" sz="2400" dirty="0">
                <a:latin typeface="Inter"/>
              </a:rPr>
              <a:t>-  Sau đó chung ta lắp cảm biến dò line:</a:t>
            </a:r>
          </a:p>
          <a:p>
            <a:r>
              <a:rPr lang="vi-VN" sz="2400" dirty="0">
                <a:latin typeface="Inter"/>
              </a:rPr>
              <a:t>   + Lắp chân VCC của cảm biến vào chân 5V Arduino</a:t>
            </a:r>
          </a:p>
          <a:p>
            <a:r>
              <a:rPr lang="vi-VN" sz="2400" dirty="0">
                <a:latin typeface="Inter"/>
              </a:rPr>
              <a:t>   + Lắp chân GND của cảm biến vào chân GND Arduino</a:t>
            </a:r>
          </a:p>
          <a:p>
            <a:r>
              <a:rPr lang="vi-VN" sz="2400" dirty="0">
                <a:latin typeface="Inter"/>
              </a:rPr>
              <a:t>   + Lắp chân D0 của cảm biến vào chân số7 của Arduino </a:t>
            </a:r>
            <a:endParaRPr lang="en-US" sz="2400" dirty="0">
              <a:latin typeface="Inter"/>
            </a:endParaRPr>
          </a:p>
        </p:txBody>
      </p:sp>
    </p:spTree>
    <p:extLst>
      <p:ext uri="{BB962C8B-B14F-4D97-AF65-F5344CB8AC3E}">
        <p14:creationId xmlns:p14="http://schemas.microsoft.com/office/powerpoint/2010/main" val="4220382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41FAC4-AB36-6F61-3E5B-9FE156CEFE85}"/>
              </a:ext>
            </a:extLst>
          </p:cNvPr>
          <p:cNvSpPr txBox="1"/>
          <p:nvPr/>
        </p:nvSpPr>
        <p:spPr>
          <a:xfrm>
            <a:off x="3382241" y="31173"/>
            <a:ext cx="7865918" cy="769441"/>
          </a:xfrm>
          <a:prstGeom prst="rect">
            <a:avLst/>
          </a:prstGeom>
          <a:noFill/>
        </p:spPr>
        <p:txBody>
          <a:bodyPr wrap="square" rtlCol="0">
            <a:spAutoFit/>
          </a:bodyPr>
          <a:lstStyle/>
          <a:p>
            <a:pPr algn="ctr"/>
            <a:r>
              <a:rPr lang="vi-VN" sz="4400" dirty="0">
                <a:solidFill>
                  <a:schemeClr val="accent1"/>
                </a:solidFill>
                <a:latin typeface="Inter"/>
              </a:rPr>
              <a:t>CODE:</a:t>
            </a:r>
            <a:endParaRPr lang="en-US" sz="4400" dirty="0">
              <a:solidFill>
                <a:schemeClr val="accent1"/>
              </a:solidFill>
              <a:latin typeface="Inter"/>
            </a:endParaRPr>
          </a:p>
        </p:txBody>
      </p:sp>
      <p:cxnSp>
        <p:nvCxnSpPr>
          <p:cNvPr id="4" name="Straight Connector 3">
            <a:extLst>
              <a:ext uri="{FF2B5EF4-FFF2-40B4-BE49-F238E27FC236}">
                <a16:creationId xmlns:a16="http://schemas.microsoft.com/office/drawing/2014/main" id="{057B4DBC-1480-D912-731A-9572FAE08A41}"/>
              </a:ext>
            </a:extLst>
          </p:cNvPr>
          <p:cNvCxnSpPr/>
          <p:nvPr/>
        </p:nvCxnSpPr>
        <p:spPr>
          <a:xfrm>
            <a:off x="716973" y="717487"/>
            <a:ext cx="1328997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7CF0B913-B31E-2916-47F2-D90F802E563D}"/>
              </a:ext>
            </a:extLst>
          </p:cNvPr>
          <p:cNvSpPr txBox="1"/>
          <p:nvPr/>
        </p:nvSpPr>
        <p:spPr>
          <a:xfrm>
            <a:off x="571500" y="717487"/>
            <a:ext cx="14058900" cy="7848302"/>
          </a:xfrm>
          <a:prstGeom prst="rect">
            <a:avLst/>
          </a:prstGeom>
          <a:noFill/>
        </p:spPr>
        <p:txBody>
          <a:bodyPr wrap="square" rtlCol="0">
            <a:spAutoFit/>
          </a:bodyPr>
          <a:lstStyle/>
          <a:p>
            <a:pPr algn="l"/>
            <a:r>
              <a:rPr lang="vi-VN" sz="1400" b="0" i="0" dirty="0">
                <a:solidFill>
                  <a:srgbClr val="808080"/>
                </a:solidFill>
                <a:effectLst/>
                <a:latin typeface="Inter"/>
              </a:rPr>
              <a:t>#include &lt;Stepper.h&gt;</a:t>
            </a:r>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1" i="0" dirty="0">
                <a:solidFill>
                  <a:srgbClr val="006699"/>
                </a:solidFill>
                <a:effectLst/>
                <a:latin typeface="Inter"/>
              </a:rPr>
              <a:t>const</a:t>
            </a:r>
            <a:r>
              <a:rPr lang="vi-VN" sz="1400" b="0" i="0" dirty="0">
                <a:solidFill>
                  <a:srgbClr val="000000"/>
                </a:solidFill>
                <a:effectLst/>
                <a:latin typeface="Inter"/>
              </a:rPr>
              <a:t> </a:t>
            </a:r>
            <a:r>
              <a:rPr lang="vi-VN" sz="1400" b="1" i="0" dirty="0">
                <a:solidFill>
                  <a:srgbClr val="2E8B57"/>
                </a:solidFill>
                <a:effectLst/>
                <a:latin typeface="Inter"/>
              </a:rPr>
              <a:t>int</a:t>
            </a:r>
            <a:r>
              <a:rPr lang="vi-VN" sz="1400" b="0" i="0" dirty="0">
                <a:solidFill>
                  <a:srgbClr val="000000"/>
                </a:solidFill>
                <a:effectLst/>
                <a:latin typeface="Inter"/>
              </a:rPr>
              <a:t> stepsPerRevolution = 2048;</a:t>
            </a:r>
            <a:r>
              <a:rPr lang="vi-VN" sz="1400" b="0" i="0" dirty="0">
                <a:solidFill>
                  <a:srgbClr val="008200"/>
                </a:solidFill>
                <a:effectLst/>
                <a:latin typeface="Inter"/>
              </a:rPr>
              <a:t>// Tất cả các bước để quay hết một vòng, cứ 1 bước là quay được khoảng 2048/360 độ</a:t>
            </a:r>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0" i="0" dirty="0">
                <a:solidFill>
                  <a:srgbClr val="000000"/>
                </a:solidFill>
                <a:effectLst/>
                <a:latin typeface="Inter"/>
              </a:rPr>
              <a:t>Stepper myStepper = Stepper(stepsPerRevolution, 8, 10, 9, 11);</a:t>
            </a:r>
            <a:r>
              <a:rPr lang="vi-VN" sz="1400" b="0" i="0" dirty="0">
                <a:solidFill>
                  <a:srgbClr val="008200"/>
                </a:solidFill>
                <a:effectLst/>
                <a:latin typeface="Inter"/>
              </a:rPr>
              <a:t>//Khai báo kết nối dây Arduino và động cơ bước</a:t>
            </a:r>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1" i="0" dirty="0">
                <a:solidFill>
                  <a:srgbClr val="006699"/>
                </a:solidFill>
                <a:effectLst/>
                <a:latin typeface="Inter"/>
              </a:rPr>
              <a:t>const</a:t>
            </a:r>
            <a:r>
              <a:rPr lang="vi-VN" sz="1400" b="0" i="0" dirty="0">
                <a:solidFill>
                  <a:srgbClr val="000000"/>
                </a:solidFill>
                <a:effectLst/>
                <a:latin typeface="Inter"/>
              </a:rPr>
              <a:t> </a:t>
            </a:r>
            <a:r>
              <a:rPr lang="vi-VN" sz="1400" b="1" i="0" dirty="0">
                <a:solidFill>
                  <a:srgbClr val="2E8B57"/>
                </a:solidFill>
                <a:effectLst/>
                <a:latin typeface="Inter"/>
              </a:rPr>
              <a:t>int</a:t>
            </a:r>
            <a:r>
              <a:rPr lang="vi-VN" sz="1400" b="0" i="0" dirty="0">
                <a:solidFill>
                  <a:srgbClr val="000000"/>
                </a:solidFill>
                <a:effectLst/>
                <a:latin typeface="Inter"/>
              </a:rPr>
              <a:t> sensorPin = 7; </a:t>
            </a:r>
            <a:r>
              <a:rPr lang="vi-VN" sz="1400" b="0" i="0" dirty="0">
                <a:solidFill>
                  <a:srgbClr val="008200"/>
                </a:solidFill>
                <a:effectLst/>
                <a:latin typeface="Inter"/>
              </a:rPr>
              <a:t>// Chân 7 của Arduino kết nối với chân D0 cảm biến dò line</a:t>
            </a:r>
            <a:r>
              <a:rPr lang="vi-VN" sz="1400" b="0" i="0" dirty="0">
                <a:solidFill>
                  <a:srgbClr val="000000"/>
                </a:solidFill>
                <a:effectLst/>
                <a:latin typeface="Inter"/>
              </a:rPr>
              <a:t>  </a:t>
            </a:r>
            <a:endParaRPr lang="vi-VN" sz="1400" b="0" i="0" dirty="0">
              <a:solidFill>
                <a:srgbClr val="5C5C5C"/>
              </a:solidFill>
              <a:effectLst/>
              <a:latin typeface="Inter"/>
            </a:endParaRPr>
          </a:p>
          <a:p>
            <a:pPr algn="l"/>
            <a:endParaRPr lang="vi-VN" sz="1400" b="1" i="0" dirty="0">
              <a:solidFill>
                <a:srgbClr val="2E8B57"/>
              </a:solidFill>
              <a:effectLst/>
              <a:latin typeface="Inter"/>
            </a:endParaRPr>
          </a:p>
          <a:p>
            <a:pPr algn="l"/>
            <a:r>
              <a:rPr lang="vi-VN" sz="1400" b="1" i="0" dirty="0">
                <a:solidFill>
                  <a:srgbClr val="2E8B57"/>
                </a:solidFill>
                <a:effectLst/>
                <a:latin typeface="Inter"/>
              </a:rPr>
              <a:t>int</a:t>
            </a:r>
            <a:r>
              <a:rPr lang="vi-VN" sz="1400" b="0" i="0" dirty="0">
                <a:solidFill>
                  <a:srgbClr val="000000"/>
                </a:solidFill>
                <a:effectLst/>
                <a:latin typeface="Inter"/>
              </a:rPr>
              <a:t> sensorValue = 0;</a:t>
            </a:r>
            <a:r>
              <a:rPr lang="vi-VN" sz="1400" b="0" i="0" dirty="0">
                <a:solidFill>
                  <a:srgbClr val="008200"/>
                </a:solidFill>
                <a:effectLst/>
                <a:latin typeface="Inter"/>
              </a:rPr>
              <a:t>// được sử dụng để lưu trữ giá trị đọc từ cảm biến và </a:t>
            </a:r>
            <a:r>
              <a:rPr lang="vi-VN" sz="1400" b="0" i="0" dirty="0">
                <a:solidFill>
                  <a:srgbClr val="000000"/>
                </a:solidFill>
                <a:effectLst/>
                <a:latin typeface="Inter"/>
              </a:rPr>
              <a:t> </a:t>
            </a:r>
          </a:p>
          <a:p>
            <a:pPr algn="l"/>
            <a:r>
              <a:rPr lang="vi-VN" sz="1400" dirty="0">
                <a:solidFill>
                  <a:srgbClr val="000000"/>
                </a:solidFill>
                <a:latin typeface="Inter"/>
              </a:rPr>
              <a:t>//</a:t>
            </a:r>
            <a:r>
              <a:rPr lang="vi-VN" sz="1400" b="0" i="0" dirty="0">
                <a:solidFill>
                  <a:schemeClr val="accent6">
                    <a:lumMod val="75000"/>
                  </a:schemeClr>
                </a:solidFill>
                <a:effectLst/>
                <a:latin typeface="Inter"/>
              </a:rPr>
              <a:t>giá trị ban đầu của nó được đặt là 0 để đảm bảo rằng nó không chứa bất kỳ giá trị nào trước khi được gán giá trị thực tế từ cảm biến.  </a:t>
            </a:r>
          </a:p>
          <a:p>
            <a:pPr algn="l"/>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1" i="0" dirty="0">
                <a:solidFill>
                  <a:srgbClr val="006699"/>
                </a:solidFill>
                <a:effectLst/>
                <a:latin typeface="Inter"/>
              </a:rPr>
              <a:t>void</a:t>
            </a:r>
            <a:r>
              <a:rPr lang="vi-VN" sz="1400" b="0" i="0" dirty="0">
                <a:solidFill>
                  <a:srgbClr val="000000"/>
                </a:solidFill>
                <a:effectLst/>
                <a:latin typeface="Inter"/>
              </a:rPr>
              <a:t> setup() {  </a:t>
            </a:r>
            <a:endParaRPr lang="vi-VN" sz="1400" b="0" i="0" dirty="0">
              <a:solidFill>
                <a:srgbClr val="5C5C5C"/>
              </a:solidFill>
              <a:effectLst/>
              <a:latin typeface="Inter"/>
            </a:endParaRPr>
          </a:p>
          <a:p>
            <a:pPr algn="l"/>
            <a:r>
              <a:rPr lang="vi-VN" sz="1400" b="0" i="0" dirty="0">
                <a:solidFill>
                  <a:srgbClr val="000000"/>
                </a:solidFill>
                <a:effectLst/>
                <a:latin typeface="Inter"/>
              </a:rPr>
              <a:t>  myStepper.setSpeed(15);</a:t>
            </a:r>
            <a:r>
              <a:rPr lang="vi-VN" sz="1400" b="0" i="0" dirty="0">
                <a:solidFill>
                  <a:srgbClr val="008200"/>
                </a:solidFill>
                <a:effectLst/>
                <a:latin typeface="Inter"/>
              </a:rPr>
              <a:t>// Đặt tốc độ của động cơ là 15 vòng/phút</a:t>
            </a:r>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0" i="0" dirty="0">
                <a:solidFill>
                  <a:srgbClr val="000000"/>
                </a:solidFill>
                <a:effectLst/>
                <a:latin typeface="Inter"/>
              </a:rPr>
              <a:t>    pinMode(sensorPin, INPUT);  </a:t>
            </a:r>
            <a:endParaRPr lang="vi-VN" sz="1400" b="0" i="0" dirty="0">
              <a:solidFill>
                <a:srgbClr val="5C5C5C"/>
              </a:solidFill>
              <a:effectLst/>
              <a:latin typeface="Inter"/>
            </a:endParaRPr>
          </a:p>
          <a:p>
            <a:pPr algn="l"/>
            <a:r>
              <a:rPr lang="vi-VN" sz="1400" b="0" i="0" dirty="0">
                <a:solidFill>
                  <a:srgbClr val="000000"/>
                </a:solidFill>
                <a:effectLst/>
                <a:latin typeface="Inter"/>
              </a:rPr>
              <a:t>    Serial.begin(9600); </a:t>
            </a:r>
            <a:r>
              <a:rPr lang="vi-VN" sz="1400" b="0" i="0" dirty="0">
                <a:solidFill>
                  <a:srgbClr val="008200"/>
                </a:solidFill>
                <a:effectLst/>
                <a:latin typeface="Inter"/>
              </a:rPr>
              <a:t>// Khởi tạo kết nối Serial</a:t>
            </a:r>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0" i="0" dirty="0">
                <a:solidFill>
                  <a:srgbClr val="000000"/>
                </a:solidFill>
                <a:effectLst/>
                <a:latin typeface="Inter"/>
              </a:rPr>
              <a:t>  </a:t>
            </a:r>
            <a:r>
              <a:rPr lang="vi-VN" sz="1400" b="1" i="0" dirty="0">
                <a:solidFill>
                  <a:srgbClr val="006699"/>
                </a:solidFill>
                <a:effectLst/>
                <a:latin typeface="Inter"/>
              </a:rPr>
              <a:t>void</a:t>
            </a:r>
            <a:r>
              <a:rPr lang="vi-VN" sz="1400" b="0" i="0" dirty="0">
                <a:solidFill>
                  <a:srgbClr val="000000"/>
                </a:solidFill>
                <a:effectLst/>
                <a:latin typeface="Inter"/>
              </a:rPr>
              <a:t> loop() {  </a:t>
            </a:r>
            <a:endParaRPr lang="vi-VN" sz="1400" b="0" i="0" dirty="0">
              <a:solidFill>
                <a:srgbClr val="5C5C5C"/>
              </a:solidFill>
              <a:effectLst/>
              <a:latin typeface="Inter"/>
            </a:endParaRPr>
          </a:p>
          <a:p>
            <a:pPr algn="l"/>
            <a:r>
              <a:rPr lang="vi-VN" sz="1400" b="0" i="0" dirty="0">
                <a:solidFill>
                  <a:srgbClr val="000000"/>
                </a:solidFill>
                <a:effectLst/>
                <a:latin typeface="Inter"/>
              </a:rPr>
              <a:t>  sensorValue = digitalRead(sensorPin);  </a:t>
            </a:r>
            <a:endParaRPr lang="vi-VN" sz="1400" b="0" i="0" dirty="0">
              <a:solidFill>
                <a:srgbClr val="5C5C5C"/>
              </a:solidFill>
              <a:effectLst/>
              <a:latin typeface="Inter"/>
            </a:endParaRPr>
          </a:p>
          <a:p>
            <a:pPr algn="l"/>
            <a:r>
              <a:rPr lang="vi-VN" sz="1400" b="0" i="0" dirty="0">
                <a:solidFill>
                  <a:srgbClr val="000000"/>
                </a:solidFill>
                <a:effectLst/>
                <a:latin typeface="Inter"/>
              </a:rPr>
              <a:t>  Serial.println(sensorValue);   </a:t>
            </a:r>
            <a:r>
              <a:rPr lang="vi-VN" sz="1400" b="0" i="0" dirty="0">
                <a:solidFill>
                  <a:srgbClr val="008200"/>
                </a:solidFill>
                <a:effectLst/>
                <a:latin typeface="Inter"/>
              </a:rPr>
              <a:t>// In giá trị cảm biến ra Serial Monitor</a:t>
            </a:r>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0" i="0" dirty="0">
                <a:solidFill>
                  <a:srgbClr val="000000"/>
                </a:solidFill>
                <a:effectLst/>
                <a:latin typeface="Inter"/>
              </a:rPr>
              <a:t> </a:t>
            </a:r>
          </a:p>
          <a:p>
            <a:pPr algn="l"/>
            <a:r>
              <a:rPr lang="vi-VN" sz="1400" b="0" i="0" dirty="0">
                <a:solidFill>
                  <a:srgbClr val="000000"/>
                </a:solidFill>
                <a:effectLst/>
                <a:latin typeface="Inter"/>
              </a:rPr>
              <a:t> </a:t>
            </a:r>
            <a:r>
              <a:rPr lang="vi-VN" sz="1400" b="0" i="0" dirty="0">
                <a:solidFill>
                  <a:srgbClr val="008200"/>
                </a:solidFill>
                <a:effectLst/>
                <a:latin typeface="Inter"/>
              </a:rPr>
              <a:t>// Nếu line sáng, quay 90 độ</a:t>
            </a:r>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0" i="0" dirty="0">
                <a:solidFill>
                  <a:srgbClr val="000000"/>
                </a:solidFill>
                <a:effectLst/>
                <a:latin typeface="Inter"/>
              </a:rPr>
              <a:t>  </a:t>
            </a:r>
            <a:r>
              <a:rPr lang="vi-VN" sz="1400" b="1" i="0" dirty="0">
                <a:solidFill>
                  <a:srgbClr val="006699"/>
                </a:solidFill>
                <a:effectLst/>
                <a:latin typeface="Inter"/>
              </a:rPr>
              <a:t>if</a:t>
            </a:r>
            <a:r>
              <a:rPr lang="vi-VN" sz="1400" b="0" i="0" dirty="0">
                <a:solidFill>
                  <a:srgbClr val="000000"/>
                </a:solidFill>
                <a:effectLst/>
                <a:latin typeface="Inter"/>
              </a:rPr>
              <a:t> (sensorValue &gt; 0) {  </a:t>
            </a:r>
            <a:endParaRPr lang="vi-VN" sz="1400" b="0" i="0" dirty="0">
              <a:solidFill>
                <a:srgbClr val="5C5C5C"/>
              </a:solidFill>
              <a:effectLst/>
              <a:latin typeface="Inter"/>
            </a:endParaRPr>
          </a:p>
          <a:p>
            <a:pPr algn="l"/>
            <a:r>
              <a:rPr lang="vi-VN" sz="1400" b="0" i="0" dirty="0">
                <a:solidFill>
                  <a:srgbClr val="000000"/>
                </a:solidFill>
                <a:effectLst/>
                <a:latin typeface="Inter"/>
              </a:rPr>
              <a:t>    myStepper.step(512);  </a:t>
            </a:r>
            <a:endParaRPr lang="vi-VN" sz="1400" b="0" i="0" dirty="0">
              <a:solidFill>
                <a:srgbClr val="5C5C5C"/>
              </a:solidFill>
              <a:effectLst/>
              <a:latin typeface="Inter"/>
            </a:endParaRPr>
          </a:p>
          <a:p>
            <a:pPr algn="l"/>
            <a:r>
              <a:rPr lang="vi-VN" sz="1400" b="0" i="0" dirty="0">
                <a:solidFill>
                  <a:srgbClr val="000000"/>
                </a:solidFill>
                <a:effectLst/>
                <a:latin typeface="Inter"/>
              </a:rPr>
              <a:t>    delay(1000);  </a:t>
            </a:r>
            <a:endParaRPr lang="vi-VN" sz="1400" b="0" i="0" dirty="0">
              <a:solidFill>
                <a:srgbClr val="5C5C5C"/>
              </a:solidFill>
              <a:effectLst/>
              <a:latin typeface="Inter"/>
            </a:endParaRPr>
          </a:p>
          <a:p>
            <a:pPr algn="l"/>
            <a:r>
              <a:rPr lang="vi-VN" sz="1400" b="0" i="0" dirty="0">
                <a:solidFill>
                  <a:srgbClr val="000000"/>
                </a:solidFill>
                <a:effectLst/>
                <a:latin typeface="Inter"/>
              </a:rPr>
              <a:t>    myStepper.step(0); </a:t>
            </a:r>
            <a:r>
              <a:rPr lang="vi-VN" sz="1400" b="0" i="0" dirty="0">
                <a:solidFill>
                  <a:srgbClr val="008200"/>
                </a:solidFill>
                <a:effectLst/>
                <a:latin typeface="Inter"/>
              </a:rPr>
              <a:t>// Dừng động cơ</a:t>
            </a:r>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0" i="0" dirty="0">
                <a:solidFill>
                  <a:srgbClr val="000000"/>
                </a:solidFill>
                <a:effectLst/>
                <a:latin typeface="Inter"/>
              </a:rPr>
              <a:t>    delay(1000);  </a:t>
            </a:r>
            <a:endParaRPr lang="vi-VN" sz="1400" b="0" i="0" dirty="0">
              <a:solidFill>
                <a:srgbClr val="5C5C5C"/>
              </a:solidFill>
              <a:effectLst/>
              <a:latin typeface="Inter"/>
            </a:endParaRPr>
          </a:p>
          <a:p>
            <a:pPr algn="l"/>
            <a:r>
              <a:rPr lang="vi-VN" sz="1400" b="0" i="0" dirty="0">
                <a:solidFill>
                  <a:srgbClr val="000000"/>
                </a:solidFill>
                <a:effectLst/>
                <a:latin typeface="Inter"/>
              </a:rPr>
              <a:t>  }  </a:t>
            </a:r>
          </a:p>
          <a:p>
            <a:pPr algn="l"/>
            <a:endParaRPr lang="vi-VN" sz="1400" b="0" i="0" dirty="0">
              <a:solidFill>
                <a:srgbClr val="5C5C5C"/>
              </a:solidFill>
              <a:effectLst/>
              <a:latin typeface="Inter"/>
            </a:endParaRPr>
          </a:p>
          <a:p>
            <a:pPr algn="l"/>
            <a:r>
              <a:rPr lang="vi-VN" sz="1400" b="0" i="0" dirty="0">
                <a:solidFill>
                  <a:srgbClr val="000000"/>
                </a:solidFill>
                <a:effectLst/>
                <a:latin typeface="Inter"/>
              </a:rPr>
              <a:t>   </a:t>
            </a:r>
            <a:r>
              <a:rPr lang="vi-VN" sz="1400" b="0" i="0" dirty="0">
                <a:solidFill>
                  <a:srgbClr val="008200"/>
                </a:solidFill>
                <a:effectLst/>
                <a:latin typeface="Inter"/>
              </a:rPr>
              <a:t>// Nếu line tối, quay 45 độ</a:t>
            </a:r>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0" i="0" dirty="0">
                <a:solidFill>
                  <a:srgbClr val="000000"/>
                </a:solidFill>
                <a:effectLst/>
                <a:latin typeface="Inter"/>
              </a:rPr>
              <a:t>  </a:t>
            </a:r>
            <a:r>
              <a:rPr lang="vi-VN" sz="1400" b="1" i="0" dirty="0">
                <a:solidFill>
                  <a:srgbClr val="006699"/>
                </a:solidFill>
                <a:effectLst/>
                <a:latin typeface="Inter"/>
              </a:rPr>
              <a:t>else</a:t>
            </a:r>
            <a:r>
              <a:rPr lang="vi-VN" sz="1400" b="0" i="0" dirty="0">
                <a:solidFill>
                  <a:srgbClr val="000000"/>
                </a:solidFill>
                <a:effectLst/>
                <a:latin typeface="Inter"/>
              </a:rPr>
              <a:t> {  </a:t>
            </a:r>
            <a:endParaRPr lang="vi-VN" sz="1400" b="0" i="0" dirty="0">
              <a:solidFill>
                <a:srgbClr val="5C5C5C"/>
              </a:solidFill>
              <a:effectLst/>
              <a:latin typeface="Inter"/>
            </a:endParaRPr>
          </a:p>
          <a:p>
            <a:pPr algn="l"/>
            <a:r>
              <a:rPr lang="vi-VN" sz="1400" b="0" i="0" dirty="0">
                <a:solidFill>
                  <a:srgbClr val="000000"/>
                </a:solidFill>
                <a:effectLst/>
                <a:latin typeface="Inter"/>
              </a:rPr>
              <a:t>    myStepper.step(256);  </a:t>
            </a:r>
            <a:endParaRPr lang="vi-VN" sz="1400" b="0" i="0" dirty="0">
              <a:solidFill>
                <a:srgbClr val="5C5C5C"/>
              </a:solidFill>
              <a:effectLst/>
              <a:latin typeface="Inter"/>
            </a:endParaRPr>
          </a:p>
          <a:p>
            <a:pPr algn="l"/>
            <a:r>
              <a:rPr lang="vi-VN" sz="1400" b="0" i="0" dirty="0">
                <a:solidFill>
                  <a:srgbClr val="000000"/>
                </a:solidFill>
                <a:effectLst/>
                <a:latin typeface="Inter"/>
              </a:rPr>
              <a:t>    delay(1000);  </a:t>
            </a:r>
            <a:endParaRPr lang="vi-VN" sz="1400" b="0" i="0" dirty="0">
              <a:solidFill>
                <a:srgbClr val="5C5C5C"/>
              </a:solidFill>
              <a:effectLst/>
              <a:latin typeface="Inter"/>
            </a:endParaRPr>
          </a:p>
          <a:p>
            <a:pPr algn="l"/>
            <a:r>
              <a:rPr lang="vi-VN" sz="1400" b="0" i="0" dirty="0">
                <a:solidFill>
                  <a:srgbClr val="000000"/>
                </a:solidFill>
                <a:effectLst/>
                <a:latin typeface="Inter"/>
              </a:rPr>
              <a:t>    myStepper.step(0); </a:t>
            </a:r>
            <a:r>
              <a:rPr lang="vi-VN" sz="1400" b="0" i="0" dirty="0">
                <a:solidFill>
                  <a:srgbClr val="008200"/>
                </a:solidFill>
                <a:effectLst/>
                <a:latin typeface="Inter"/>
              </a:rPr>
              <a:t>// Dừng động cơ</a:t>
            </a:r>
            <a:r>
              <a:rPr lang="vi-VN" sz="1400" b="0" i="0" dirty="0">
                <a:solidFill>
                  <a:srgbClr val="000000"/>
                </a:solidFill>
                <a:effectLst/>
                <a:latin typeface="Inter"/>
              </a:rPr>
              <a:t>  </a:t>
            </a:r>
            <a:endParaRPr lang="vi-VN" sz="1400" b="0" i="0" dirty="0">
              <a:solidFill>
                <a:srgbClr val="5C5C5C"/>
              </a:solidFill>
              <a:effectLst/>
              <a:latin typeface="Inter"/>
            </a:endParaRPr>
          </a:p>
          <a:p>
            <a:pPr algn="l"/>
            <a:r>
              <a:rPr lang="vi-VN" sz="1400" b="0" i="0" dirty="0">
                <a:solidFill>
                  <a:srgbClr val="000000"/>
                </a:solidFill>
                <a:effectLst/>
                <a:latin typeface="Inter"/>
              </a:rPr>
              <a:t>    delay(1000);  </a:t>
            </a:r>
            <a:endParaRPr lang="vi-VN" sz="1400" b="0" i="0" dirty="0">
              <a:solidFill>
                <a:srgbClr val="5C5C5C"/>
              </a:solidFill>
              <a:effectLst/>
              <a:latin typeface="Inter"/>
            </a:endParaRPr>
          </a:p>
          <a:p>
            <a:pPr algn="l"/>
            <a:r>
              <a:rPr lang="vi-VN" sz="1400" b="0" i="0" dirty="0">
                <a:solidFill>
                  <a:srgbClr val="000000"/>
                </a:solidFill>
                <a:effectLst/>
                <a:latin typeface="Inter"/>
              </a:rPr>
              <a:t>  }  </a:t>
            </a:r>
            <a:endParaRPr lang="vi-VN" sz="1400" b="0" i="0" dirty="0">
              <a:solidFill>
                <a:srgbClr val="5C5C5C"/>
              </a:solidFill>
              <a:effectLst/>
              <a:latin typeface="Inter"/>
            </a:endParaRPr>
          </a:p>
          <a:p>
            <a:pPr algn="l"/>
            <a:r>
              <a:rPr lang="vi-VN" sz="1400" b="0" i="0" dirty="0">
                <a:solidFill>
                  <a:srgbClr val="000000"/>
                </a:solidFill>
                <a:effectLst/>
                <a:latin typeface="Inter"/>
              </a:rPr>
              <a:t>}  </a:t>
            </a:r>
            <a:endParaRPr lang="vi-VN" sz="1400" b="0" i="0" dirty="0">
              <a:solidFill>
                <a:srgbClr val="5C5C5C"/>
              </a:solidFill>
              <a:effectLst/>
              <a:latin typeface="Inter"/>
            </a:endParaRPr>
          </a:p>
          <a:p>
            <a:endParaRPr lang="en-US" sz="1400" dirty="0">
              <a:latin typeface="Inter"/>
            </a:endParaRPr>
          </a:p>
        </p:txBody>
      </p:sp>
    </p:spTree>
    <p:extLst>
      <p:ext uri="{BB962C8B-B14F-4D97-AF65-F5344CB8AC3E}">
        <p14:creationId xmlns:p14="http://schemas.microsoft.com/office/powerpoint/2010/main" val="2892641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643182"/>
            <a:ext cx="5332690" cy="833199"/>
          </a:xfrm>
          <a:prstGeom prst="rect">
            <a:avLst/>
          </a:prstGeom>
          <a:noFill/>
          <a:ln/>
        </p:spPr>
        <p:txBody>
          <a:bodyPr wrap="none" rtlCol="0" anchor="t"/>
          <a:lstStyle/>
          <a:p>
            <a:pPr marL="0" indent="0">
              <a:lnSpc>
                <a:spcPts val="6561"/>
              </a:lnSpc>
              <a:buNone/>
            </a:pPr>
            <a:r>
              <a:rPr lang="en-US" sz="5249" b="1" dirty="0">
                <a:solidFill>
                  <a:srgbClr val="396AF1"/>
                </a:solidFill>
                <a:latin typeface="Inter"/>
                <a:ea typeface="Barlow" pitchFamily="34" charset="-122"/>
                <a:cs typeface="Barlow" pitchFamily="34" charset="-120"/>
              </a:rPr>
              <a:t>Động cơ bước</a:t>
            </a:r>
            <a:endParaRPr lang="en-US" sz="5249" dirty="0">
              <a:latin typeface="Inter"/>
            </a:endParaRPr>
          </a:p>
        </p:txBody>
      </p:sp>
      <p:sp>
        <p:nvSpPr>
          <p:cNvPr id="6" name="Text 2"/>
          <p:cNvSpPr/>
          <p:nvPr/>
        </p:nvSpPr>
        <p:spPr>
          <a:xfrm>
            <a:off x="833199" y="3087994"/>
            <a:ext cx="7477601" cy="2531290"/>
          </a:xfrm>
          <a:prstGeom prst="rect">
            <a:avLst/>
          </a:prstGeom>
          <a:noFill/>
          <a:ln/>
        </p:spPr>
        <p:txBody>
          <a:bodyPr wrap="square" rtlCol="0" anchor="t"/>
          <a:lstStyle/>
          <a:p>
            <a:pPr marL="0" indent="0">
              <a:lnSpc>
                <a:spcPts val="2799"/>
              </a:lnSpc>
              <a:buNone/>
            </a:pPr>
            <a:r>
              <a:rPr lang="vi-VN" sz="2800" dirty="0">
                <a:solidFill>
                  <a:srgbClr val="000000"/>
                </a:solidFill>
                <a:latin typeface="Inter"/>
              </a:rPr>
              <a:t>Động cơ bước</a:t>
            </a:r>
            <a:r>
              <a:rPr lang="vi-VN" sz="2800" b="0" i="0" dirty="0">
                <a:solidFill>
                  <a:srgbClr val="000000"/>
                </a:solidFill>
                <a:effectLst/>
                <a:latin typeface="Inter"/>
              </a:rPr>
              <a:t>là loại động cơ chấp hành đặc biệt, thường được sử dụng cho các hệ truyền động rời rạc. </a:t>
            </a:r>
            <a:r>
              <a:rPr lang="vi-VN" sz="2800" dirty="0">
                <a:solidFill>
                  <a:srgbClr val="000000"/>
                </a:solidFill>
                <a:latin typeface="Inter"/>
              </a:rPr>
              <a:t>Động cơ bước</a:t>
            </a:r>
            <a:r>
              <a:rPr lang="vi-VN" sz="2800" b="0" i="0" dirty="0">
                <a:solidFill>
                  <a:srgbClr val="000000"/>
                </a:solidFill>
                <a:effectLst/>
                <a:latin typeface="Inter"/>
              </a:rPr>
              <a:t> thực chất là một động cơ đồng bộ dùng để biến đổi các tín hiệu điều khiển dưới dạng các xung điện rời rạc kế tiếp nhau thành các chuyển động góc quay</a:t>
            </a:r>
            <a:r>
              <a:rPr lang="en-US" sz="2800" dirty="0">
                <a:solidFill>
                  <a:srgbClr val="272525"/>
                </a:solidFill>
                <a:latin typeface="Times New Roman" panose="02020603050405020304" pitchFamily="18" charset="0"/>
                <a:ea typeface="Montserrat" pitchFamily="34" charset="-122"/>
                <a:cs typeface="Times New Roman" panose="02020603050405020304" pitchFamily="18" charset="0"/>
              </a:rPr>
              <a:t>.</a:t>
            </a:r>
            <a:endParaRPr lang="en-US" sz="2800" dirty="0">
              <a:latin typeface="Times New Roman" panose="02020603050405020304" pitchFamily="18" charset="0"/>
              <a:cs typeface="Times New Roman" panose="02020603050405020304" pitchFamily="18" charset="0"/>
            </a:endParaRPr>
          </a:p>
        </p:txBody>
      </p:sp>
      <p:sp>
        <p:nvSpPr>
          <p:cNvPr id="7" name="Shape 3"/>
          <p:cNvSpPr/>
          <p:nvPr/>
        </p:nvSpPr>
        <p:spPr>
          <a:xfrm>
            <a:off x="833199" y="4497824"/>
            <a:ext cx="355402" cy="355402"/>
          </a:xfrm>
          <a:prstGeom prst="roundRect">
            <a:avLst>
              <a:gd name="adj" fmla="val 25726039"/>
            </a:avLst>
          </a:prstGeom>
          <a:noFill/>
          <a:ln w="7620">
            <a:solidFill>
              <a:srgbClr val="FFFFFF"/>
            </a:solidFill>
            <a:prstDash val="solid"/>
          </a:ln>
        </p:spPr>
        <p:txBody>
          <a:bodyPr/>
          <a:lstStyle/>
          <a:p>
            <a:endParaRPr lang="en-US"/>
          </a:p>
        </p:txBody>
      </p:sp>
      <p:sp>
        <p:nvSpPr>
          <p:cNvPr id="9" name="Text 4"/>
          <p:cNvSpPr/>
          <p:nvPr/>
        </p:nvSpPr>
        <p:spPr>
          <a:xfrm>
            <a:off x="1299686" y="4481155"/>
            <a:ext cx="2125980" cy="388858"/>
          </a:xfrm>
          <a:prstGeom prst="rect">
            <a:avLst/>
          </a:prstGeom>
          <a:noFill/>
          <a:ln/>
        </p:spPr>
        <p:txBody>
          <a:bodyPr wrap="none" rtlCol="0" anchor="t"/>
          <a:lstStyle/>
          <a:p>
            <a:pPr marL="0" indent="0" algn="l">
              <a:lnSpc>
                <a:spcPts val="3062"/>
              </a:lnSpc>
              <a:buNone/>
            </a:pPr>
            <a:endParaRPr lang="en-US" sz="2187" dirty="0"/>
          </a:p>
        </p:txBody>
      </p:sp>
      <p:sp>
        <p:nvSpPr>
          <p:cNvPr id="10" name="Text 5"/>
          <p:cNvSpPr/>
          <p:nvPr/>
        </p:nvSpPr>
        <p:spPr>
          <a:xfrm>
            <a:off x="833199" y="5203269"/>
            <a:ext cx="4443889" cy="694373"/>
          </a:xfrm>
          <a:prstGeom prst="rect">
            <a:avLst/>
          </a:prstGeom>
          <a:noFill/>
          <a:ln/>
        </p:spPr>
        <p:txBody>
          <a:bodyPr wrap="none" rtlCol="0" anchor="t"/>
          <a:lstStyle/>
          <a:p>
            <a:pPr marL="0" indent="0">
              <a:lnSpc>
                <a:spcPts val="5468"/>
              </a:lnSpc>
              <a:buNone/>
            </a:pPr>
            <a:endParaRPr lang="en-US" sz="4374" dirty="0"/>
          </a:p>
        </p:txBody>
      </p:sp>
      <p:sp>
        <p:nvSpPr>
          <p:cNvPr id="11" name="Text 6"/>
          <p:cNvSpPr/>
          <p:nvPr/>
        </p:nvSpPr>
        <p:spPr>
          <a:xfrm>
            <a:off x="833199" y="6230898"/>
            <a:ext cx="74776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5" name="Text 1"/>
          <p:cNvSpPr/>
          <p:nvPr/>
        </p:nvSpPr>
        <p:spPr>
          <a:xfrm>
            <a:off x="4609062" y="347683"/>
            <a:ext cx="8092440" cy="694373"/>
          </a:xfrm>
          <a:prstGeom prst="rect">
            <a:avLst/>
          </a:prstGeom>
          <a:noFill/>
          <a:ln/>
        </p:spPr>
        <p:txBody>
          <a:bodyPr wrap="none" rtlCol="0" anchor="t"/>
          <a:lstStyle/>
          <a:p>
            <a:pPr marL="0" indent="0">
              <a:lnSpc>
                <a:spcPts val="5468"/>
              </a:lnSpc>
              <a:buNone/>
            </a:pPr>
            <a:r>
              <a:rPr lang="en-US" sz="4374" b="1" dirty="0">
                <a:solidFill>
                  <a:srgbClr val="396AF1"/>
                </a:solidFill>
                <a:latin typeface="Inter"/>
                <a:ea typeface="Barlow" pitchFamily="34" charset="-122"/>
                <a:cs typeface="Barlow" pitchFamily="34" charset="-120"/>
              </a:rPr>
              <a:t>Cấu tạo và loại hình động cơ bước</a:t>
            </a:r>
            <a:endParaRPr lang="en-US" sz="4374" dirty="0">
              <a:latin typeface="Inter"/>
            </a:endParaRPr>
          </a:p>
        </p:txBody>
      </p:sp>
      <p:sp>
        <p:nvSpPr>
          <p:cNvPr id="6" name="Shape 2"/>
          <p:cNvSpPr/>
          <p:nvPr/>
        </p:nvSpPr>
        <p:spPr>
          <a:xfrm>
            <a:off x="4609062" y="1557404"/>
            <a:ext cx="9306401" cy="1724501"/>
          </a:xfrm>
          <a:prstGeom prst="roundRect">
            <a:avLst>
              <a:gd name="adj" fmla="val 7731"/>
            </a:avLst>
          </a:prstGeom>
          <a:solidFill>
            <a:srgbClr val="EEEFF5"/>
          </a:solidFill>
          <a:ln/>
        </p:spPr>
        <p:txBody>
          <a:bodyPr/>
          <a:lstStyle/>
          <a:p>
            <a:endParaRPr lang="en-US" dirty="0"/>
          </a:p>
        </p:txBody>
      </p:sp>
      <p:sp>
        <p:nvSpPr>
          <p:cNvPr id="7" name="Text 3"/>
          <p:cNvSpPr/>
          <p:nvPr/>
        </p:nvSpPr>
        <p:spPr>
          <a:xfrm>
            <a:off x="4816881" y="1725421"/>
            <a:ext cx="2221944" cy="347186"/>
          </a:xfrm>
          <a:prstGeom prst="rect">
            <a:avLst/>
          </a:prstGeom>
          <a:noFill/>
          <a:ln/>
        </p:spPr>
        <p:txBody>
          <a:bodyPr wrap="none" rtlCol="0" anchor="t"/>
          <a:lstStyle/>
          <a:p>
            <a:pPr marL="0" indent="0">
              <a:lnSpc>
                <a:spcPts val="2734"/>
              </a:lnSpc>
              <a:buNone/>
            </a:pPr>
            <a:r>
              <a:rPr lang="vi-VN" sz="3200" b="1" dirty="0">
                <a:solidFill>
                  <a:srgbClr val="396AF1"/>
                </a:solidFill>
                <a:latin typeface="Barlow" pitchFamily="34" charset="0"/>
                <a:ea typeface="Barlow" pitchFamily="34" charset="-122"/>
                <a:cs typeface="Barlow" pitchFamily="34" charset="-120"/>
              </a:rPr>
              <a:t>Cấu</a:t>
            </a:r>
            <a:r>
              <a:rPr lang="en-US" sz="3200" b="1" dirty="0">
                <a:solidFill>
                  <a:srgbClr val="396AF1"/>
                </a:solidFill>
                <a:latin typeface="Barlow" pitchFamily="34" charset="0"/>
                <a:ea typeface="Barlow" pitchFamily="34" charset="-122"/>
                <a:cs typeface="Barlow" pitchFamily="34" charset="-120"/>
              </a:rPr>
              <a:t> </a:t>
            </a:r>
            <a:r>
              <a:rPr lang="vi-VN" sz="3200" b="1" dirty="0">
                <a:solidFill>
                  <a:srgbClr val="396AF1"/>
                </a:solidFill>
                <a:latin typeface="Barlow" pitchFamily="34" charset="0"/>
                <a:ea typeface="Barlow" pitchFamily="34" charset="-122"/>
                <a:cs typeface="Barlow" pitchFamily="34" charset="-120"/>
              </a:rPr>
              <a:t>tạo:</a:t>
            </a:r>
            <a:endParaRPr lang="en-US" sz="3200" dirty="0"/>
          </a:p>
        </p:txBody>
      </p:sp>
      <p:sp>
        <p:nvSpPr>
          <p:cNvPr id="8" name="Text 4"/>
          <p:cNvSpPr/>
          <p:nvPr/>
        </p:nvSpPr>
        <p:spPr>
          <a:xfrm>
            <a:off x="4831232" y="2166538"/>
            <a:ext cx="8862060" cy="710803"/>
          </a:xfrm>
          <a:prstGeom prst="rect">
            <a:avLst/>
          </a:prstGeom>
          <a:noFill/>
          <a:ln/>
        </p:spPr>
        <p:txBody>
          <a:bodyPr wrap="square" rtlCol="0" anchor="t"/>
          <a:lstStyle/>
          <a:p>
            <a:pPr marL="0" indent="0">
              <a:lnSpc>
                <a:spcPts val="2799"/>
              </a:lnSpc>
              <a:buNone/>
            </a:pPr>
            <a:r>
              <a:rPr lang="vi-VN" sz="2800" b="0" i="0" dirty="0">
                <a:solidFill>
                  <a:srgbClr val="333333"/>
                </a:solidFill>
                <a:effectLst/>
                <a:latin typeface="Inter"/>
              </a:rPr>
              <a:t>Cấu tạo của động cơ bước gồm: Rotor và stato.</a:t>
            </a:r>
            <a:endParaRPr lang="en-US" sz="2800" dirty="0">
              <a:latin typeface="Inter"/>
            </a:endParaRPr>
          </a:p>
        </p:txBody>
      </p:sp>
      <p:sp>
        <p:nvSpPr>
          <p:cNvPr id="14" name="TextBox 13">
            <a:extLst>
              <a:ext uri="{FF2B5EF4-FFF2-40B4-BE49-F238E27FC236}">
                <a16:creationId xmlns:a16="http://schemas.microsoft.com/office/drawing/2014/main" id="{352C8CD2-4698-8A8B-1414-D4B5CAA638AD}"/>
              </a:ext>
            </a:extLst>
          </p:cNvPr>
          <p:cNvSpPr txBox="1"/>
          <p:nvPr/>
        </p:nvSpPr>
        <p:spPr>
          <a:xfrm>
            <a:off x="4816881" y="3491995"/>
            <a:ext cx="9306401" cy="1477328"/>
          </a:xfrm>
          <a:prstGeom prst="rect">
            <a:avLst/>
          </a:prstGeom>
          <a:noFill/>
        </p:spPr>
        <p:txBody>
          <a:bodyPr wrap="square" rtlCol="0">
            <a:spAutoFit/>
          </a:bodyPr>
          <a:lstStyle/>
          <a:p>
            <a:r>
              <a:rPr lang="vi-VN" sz="2400" b="0" i="0" dirty="0">
                <a:solidFill>
                  <a:srgbClr val="333333"/>
                </a:solidFill>
                <a:effectLst/>
                <a:latin typeface="Inter"/>
              </a:rPr>
              <a:t>- Rotor thực ra chính là một dãy các lá nam châm vĩnh cửu, chúng được sắp xếp chồng lên nhau một cách kỹ lưỡng, cẩn thận. Trên các lá nam châm này lại được chia thành các cặp cực sắp xếp đối xứng với nhau.</a:t>
            </a:r>
          </a:p>
          <a:p>
            <a:endParaRPr lang="en-US" dirty="0"/>
          </a:p>
        </p:txBody>
      </p:sp>
      <p:sp>
        <p:nvSpPr>
          <p:cNvPr id="15" name="TextBox 14">
            <a:extLst>
              <a:ext uri="{FF2B5EF4-FFF2-40B4-BE49-F238E27FC236}">
                <a16:creationId xmlns:a16="http://schemas.microsoft.com/office/drawing/2014/main" id="{639C6475-67E7-DB26-970C-43563AF4C5F5}"/>
              </a:ext>
            </a:extLst>
          </p:cNvPr>
          <p:cNvSpPr txBox="1"/>
          <p:nvPr/>
        </p:nvSpPr>
        <p:spPr>
          <a:xfrm>
            <a:off x="4816881" y="4870810"/>
            <a:ext cx="9219312" cy="1107996"/>
          </a:xfrm>
          <a:prstGeom prst="rect">
            <a:avLst/>
          </a:prstGeom>
          <a:noFill/>
        </p:spPr>
        <p:txBody>
          <a:bodyPr wrap="square" rtlCol="0">
            <a:spAutoFit/>
          </a:bodyPr>
          <a:lstStyle/>
          <a:p>
            <a:r>
              <a:rPr lang="vi-VN" sz="2400" b="0" i="0" dirty="0">
                <a:solidFill>
                  <a:srgbClr val="333333"/>
                </a:solidFill>
                <a:effectLst/>
                <a:latin typeface="Inter"/>
              </a:rPr>
              <a:t>- Stato được cấu tạo bằng sắt từ, chúng được chia thành các rãnh nhỏ để đặt cuộn dây.</a:t>
            </a:r>
          </a:p>
          <a:p>
            <a:endParaRPr lang="en-US" dirty="0"/>
          </a:p>
        </p:txBody>
      </p:sp>
      <p:pic>
        <p:nvPicPr>
          <p:cNvPr id="1026" name="Picture 2" descr=" ">
            <a:extLst>
              <a:ext uri="{FF2B5EF4-FFF2-40B4-BE49-F238E27FC236}">
                <a16:creationId xmlns:a16="http://schemas.microsoft.com/office/drawing/2014/main" id="{52E41957-A678-5DB0-F361-7B0C9C950F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147" y="347682"/>
            <a:ext cx="4440826" cy="73104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dirty="0"/>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5852008" y="302602"/>
            <a:ext cx="7429500" cy="694373"/>
          </a:xfrm>
          <a:prstGeom prst="rect">
            <a:avLst/>
          </a:prstGeom>
          <a:noFill/>
          <a:ln/>
        </p:spPr>
        <p:txBody>
          <a:bodyPr wrap="none" rtlCol="0" anchor="t"/>
          <a:lstStyle/>
          <a:p>
            <a:pPr marL="0" indent="0">
              <a:lnSpc>
                <a:spcPts val="5468"/>
              </a:lnSpc>
              <a:buNone/>
            </a:pPr>
            <a:r>
              <a:rPr lang="en-US" sz="4374" b="1" dirty="0">
                <a:solidFill>
                  <a:srgbClr val="396AF1"/>
                </a:solidFill>
                <a:latin typeface="Inter"/>
                <a:ea typeface="Barlow" pitchFamily="34" charset="-122"/>
                <a:cs typeface="Barlow" pitchFamily="34" charset="-120"/>
              </a:rPr>
              <a:t>Cơ sở và nguyên tắc hoạt động</a:t>
            </a:r>
            <a:endParaRPr lang="en-US" sz="4374" dirty="0">
              <a:latin typeface="Inter"/>
            </a:endParaRPr>
          </a:p>
        </p:txBody>
      </p:sp>
      <p:sp>
        <p:nvSpPr>
          <p:cNvPr id="6" name="Text 2"/>
          <p:cNvSpPr/>
          <p:nvPr/>
        </p:nvSpPr>
        <p:spPr>
          <a:xfrm>
            <a:off x="6018262" y="1225347"/>
            <a:ext cx="7477601" cy="1258080"/>
          </a:xfrm>
          <a:prstGeom prst="rect">
            <a:avLst/>
          </a:prstGeom>
          <a:noFill/>
          <a:ln/>
        </p:spPr>
        <p:txBody>
          <a:bodyPr wrap="square" rtlCol="0" anchor="t"/>
          <a:lstStyle/>
          <a:p>
            <a:pPr marL="0" indent="0">
              <a:lnSpc>
                <a:spcPts val="2799"/>
              </a:lnSpc>
              <a:buNone/>
            </a:pPr>
            <a:r>
              <a:rPr lang="vi-VN" sz="2800" dirty="0">
                <a:solidFill>
                  <a:srgbClr val="000000"/>
                </a:solidFill>
                <a:latin typeface="Inter"/>
              </a:rPr>
              <a:t>- Động cơ bước</a:t>
            </a:r>
            <a:r>
              <a:rPr lang="vi-VN" sz="2800" b="0" i="0" dirty="0">
                <a:solidFill>
                  <a:srgbClr val="000000"/>
                </a:solidFill>
                <a:effectLst/>
                <a:latin typeface="Inter"/>
              </a:rPr>
              <a:t> không quay theo cơ chế thông thường, chúng quay theo từng bước nên có độ chính xác rất cao về mặt điều khiển học.</a:t>
            </a:r>
            <a:endParaRPr lang="en-US" sz="2800" dirty="0"/>
          </a:p>
        </p:txBody>
      </p:sp>
      <p:sp>
        <p:nvSpPr>
          <p:cNvPr id="8" name="TextBox 7">
            <a:extLst>
              <a:ext uri="{FF2B5EF4-FFF2-40B4-BE49-F238E27FC236}">
                <a16:creationId xmlns:a16="http://schemas.microsoft.com/office/drawing/2014/main" id="{BCC59CE9-CB35-55F8-BAE7-23E46CD7C517}"/>
              </a:ext>
            </a:extLst>
          </p:cNvPr>
          <p:cNvSpPr txBox="1"/>
          <p:nvPr/>
        </p:nvSpPr>
        <p:spPr>
          <a:xfrm>
            <a:off x="6018262" y="2483427"/>
            <a:ext cx="6567054" cy="2246769"/>
          </a:xfrm>
          <a:prstGeom prst="rect">
            <a:avLst/>
          </a:prstGeom>
          <a:noFill/>
        </p:spPr>
        <p:txBody>
          <a:bodyPr wrap="square" rtlCol="0">
            <a:spAutoFit/>
          </a:bodyPr>
          <a:lstStyle/>
          <a:p>
            <a:r>
              <a:rPr lang="vi-VN" sz="2800" b="0" i="0" dirty="0">
                <a:solidFill>
                  <a:srgbClr val="333333"/>
                </a:solidFill>
                <a:effectLst/>
                <a:latin typeface="Inter"/>
              </a:rPr>
              <a:t>- Động cơ bước làm việc nhờ vào hoạt động của các bộ chuyển mạch điện tử. Các mạch điện tử này sẽ đưa các tín hiệu của lệnh điều khiển chạy vào stato theo số thứ tự lần lượt và một tần số nhất định.</a:t>
            </a:r>
            <a:endParaRPr lang="en-US" sz="2800" dirty="0">
              <a:latin typeface="Inter"/>
            </a:endParaRPr>
          </a:p>
        </p:txBody>
      </p:sp>
      <p:sp>
        <p:nvSpPr>
          <p:cNvPr id="9" name="TextBox 8">
            <a:extLst>
              <a:ext uri="{FF2B5EF4-FFF2-40B4-BE49-F238E27FC236}">
                <a16:creationId xmlns:a16="http://schemas.microsoft.com/office/drawing/2014/main" id="{1A6E4C89-884B-D21D-47EE-CC8F4983D1B0}"/>
              </a:ext>
            </a:extLst>
          </p:cNvPr>
          <p:cNvSpPr txBox="1"/>
          <p:nvPr/>
        </p:nvSpPr>
        <p:spPr>
          <a:xfrm>
            <a:off x="6018262" y="4826579"/>
            <a:ext cx="6814510" cy="2677656"/>
          </a:xfrm>
          <a:prstGeom prst="rect">
            <a:avLst/>
          </a:prstGeom>
          <a:noFill/>
        </p:spPr>
        <p:txBody>
          <a:bodyPr wrap="square" rtlCol="0">
            <a:spAutoFit/>
          </a:bodyPr>
          <a:lstStyle/>
          <a:p>
            <a:r>
              <a:rPr lang="vi-VN" sz="2800" b="0" i="0" dirty="0">
                <a:solidFill>
                  <a:srgbClr val="333333"/>
                </a:solidFill>
                <a:effectLst/>
                <a:latin typeface="Inter"/>
              </a:rPr>
              <a:t>- Tổng số góc quay của từng con rotor tương ứng với số lần mà động cơ được chuyển mạch. Đồng thời, chiều quay và tốc độ quay của con rotor còn phụ thuộc vào số thứ tự chuyển đổi cũng như tần số chuyển đổi của nó</a:t>
            </a:r>
            <a:r>
              <a:rPr lang="vi-VN" sz="2800" b="0" i="0" dirty="0">
                <a:solidFill>
                  <a:srgbClr val="333333"/>
                </a:solidFill>
                <a:effectLst/>
                <a:latin typeface="-apple-system"/>
              </a:rPr>
              <a:t>.</a:t>
            </a:r>
            <a:endParaRPr lang="en-US" sz="2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212382" y="0"/>
            <a:ext cx="14630400" cy="8229600"/>
          </a:xfrm>
          <a:prstGeom prst="rect">
            <a:avLst/>
          </a:prstGeom>
          <a:solidFill>
            <a:srgbClr val="EEEFF5"/>
          </a:solidFill>
          <a:ln/>
        </p:spPr>
        <p:txBody>
          <a:bodyPr/>
          <a:lstStyle/>
          <a:p>
            <a:endParaRPr lang="en-US" dirty="0"/>
          </a:p>
        </p:txBody>
      </p:sp>
      <p:sp>
        <p:nvSpPr>
          <p:cNvPr id="4" name="Text 1"/>
          <p:cNvSpPr/>
          <p:nvPr/>
        </p:nvSpPr>
        <p:spPr>
          <a:xfrm>
            <a:off x="2658011" y="1118591"/>
            <a:ext cx="9669780" cy="694373"/>
          </a:xfrm>
          <a:prstGeom prst="rect">
            <a:avLst/>
          </a:prstGeom>
          <a:noFill/>
          <a:ln/>
        </p:spPr>
        <p:txBody>
          <a:bodyPr wrap="none" rtlCol="0" anchor="t"/>
          <a:lstStyle/>
          <a:p>
            <a:pPr marL="0" indent="0">
              <a:lnSpc>
                <a:spcPts val="5468"/>
              </a:lnSpc>
              <a:buNone/>
            </a:pPr>
            <a:r>
              <a:rPr lang="en-US" sz="4374" b="1" dirty="0">
                <a:solidFill>
                  <a:srgbClr val="396AF1"/>
                </a:solidFill>
                <a:latin typeface="Inter"/>
                <a:ea typeface="Barlow" pitchFamily="34" charset="-122"/>
                <a:cs typeface="Barlow" pitchFamily="34" charset="-120"/>
              </a:rPr>
              <a:t>Đặc điểm và tính chất của động cơ bước</a:t>
            </a:r>
            <a:endParaRPr lang="en-US" sz="4374" dirty="0">
              <a:latin typeface="Inter"/>
            </a:endParaRPr>
          </a:p>
        </p:txBody>
      </p:sp>
      <p:sp>
        <p:nvSpPr>
          <p:cNvPr id="5" name="Text 2"/>
          <p:cNvSpPr/>
          <p:nvPr/>
        </p:nvSpPr>
        <p:spPr>
          <a:xfrm>
            <a:off x="2115622" y="2951678"/>
            <a:ext cx="10754558" cy="355402"/>
          </a:xfrm>
          <a:prstGeom prst="rect">
            <a:avLst/>
          </a:prstGeom>
          <a:noFill/>
          <a:ln/>
        </p:spPr>
        <p:txBody>
          <a:bodyPr wrap="none" rtlCol="0" anchor="t"/>
          <a:lstStyle/>
          <a:p>
            <a:pPr marL="342900" indent="-342900" algn="l">
              <a:lnSpc>
                <a:spcPts val="2799"/>
              </a:lnSpc>
              <a:buSzPct val="100000"/>
              <a:buChar char="•"/>
            </a:pPr>
            <a:r>
              <a:rPr lang="en-US" sz="2800" dirty="0">
                <a:solidFill>
                  <a:srgbClr val="272525"/>
                </a:solidFill>
                <a:latin typeface="Inter"/>
                <a:ea typeface="Montserrat" pitchFamily="34" charset="-122"/>
                <a:cs typeface="Montserrat" pitchFamily="34" charset="-120"/>
              </a:rPr>
              <a:t>Đặc điểm:</a:t>
            </a:r>
            <a:endParaRPr lang="en-US" sz="2800" dirty="0">
              <a:latin typeface="Inter"/>
            </a:endParaRPr>
          </a:p>
        </p:txBody>
      </p:sp>
      <p:sp>
        <p:nvSpPr>
          <p:cNvPr id="6" name="Text 3"/>
          <p:cNvSpPr/>
          <p:nvPr/>
        </p:nvSpPr>
        <p:spPr>
          <a:xfrm>
            <a:off x="2471142" y="3427257"/>
            <a:ext cx="10399038" cy="355402"/>
          </a:xfrm>
          <a:prstGeom prst="rect">
            <a:avLst/>
          </a:prstGeom>
          <a:noFill/>
          <a:ln/>
        </p:spPr>
        <p:txBody>
          <a:bodyPr wrap="none" rtlCol="0" anchor="t"/>
          <a:lstStyle/>
          <a:p>
            <a:pPr marL="685800" lvl="1" indent="-342900" algn="l">
              <a:lnSpc>
                <a:spcPts val="2799"/>
              </a:lnSpc>
              <a:buSzPct val="100000"/>
              <a:buChar char="•"/>
            </a:pPr>
            <a:r>
              <a:rPr lang="en-US" sz="2400" dirty="0">
                <a:solidFill>
                  <a:srgbClr val="272525"/>
                </a:solidFill>
                <a:latin typeface="Inter"/>
                <a:ea typeface="Montserrat" pitchFamily="34" charset="-122"/>
                <a:cs typeface="Montserrat" pitchFamily="34" charset="-120"/>
              </a:rPr>
              <a:t>Chính xác vị trí và tốc độ</a:t>
            </a:r>
            <a:endParaRPr lang="en-US" sz="2400" dirty="0">
              <a:latin typeface="Inter"/>
            </a:endParaRPr>
          </a:p>
        </p:txBody>
      </p:sp>
      <p:sp>
        <p:nvSpPr>
          <p:cNvPr id="7" name="Text 4"/>
          <p:cNvSpPr/>
          <p:nvPr/>
        </p:nvSpPr>
        <p:spPr>
          <a:xfrm>
            <a:off x="2471142" y="3840123"/>
            <a:ext cx="10399038" cy="355402"/>
          </a:xfrm>
          <a:prstGeom prst="rect">
            <a:avLst/>
          </a:prstGeom>
          <a:noFill/>
          <a:ln/>
        </p:spPr>
        <p:txBody>
          <a:bodyPr wrap="none" rtlCol="0" anchor="t"/>
          <a:lstStyle/>
          <a:p>
            <a:pPr marL="685800" lvl="1" indent="-342900" algn="l">
              <a:lnSpc>
                <a:spcPts val="2799"/>
              </a:lnSpc>
              <a:buSzPct val="100000"/>
              <a:buChar char="•"/>
            </a:pPr>
            <a:r>
              <a:rPr lang="en-US" sz="2400" dirty="0">
                <a:solidFill>
                  <a:srgbClr val="272525"/>
                </a:solidFill>
                <a:latin typeface="Inter"/>
                <a:ea typeface="Montserrat" pitchFamily="34" charset="-122"/>
                <a:cs typeface="Montserrat" pitchFamily="34" charset="-120"/>
              </a:rPr>
              <a:t>Từ trạng thái đứng yên đến trạng thái di chuyển mạnh mẽ</a:t>
            </a:r>
            <a:endParaRPr lang="en-US" sz="2400" dirty="0">
              <a:latin typeface="Inter"/>
            </a:endParaRPr>
          </a:p>
        </p:txBody>
      </p:sp>
      <p:sp>
        <p:nvSpPr>
          <p:cNvPr id="8" name="Text 5"/>
          <p:cNvSpPr/>
          <p:nvPr/>
        </p:nvSpPr>
        <p:spPr>
          <a:xfrm>
            <a:off x="2471142" y="4284345"/>
            <a:ext cx="10399038" cy="355402"/>
          </a:xfrm>
          <a:prstGeom prst="rect">
            <a:avLst/>
          </a:prstGeom>
          <a:noFill/>
          <a:ln/>
        </p:spPr>
        <p:txBody>
          <a:bodyPr wrap="none" rtlCol="0" anchor="t"/>
          <a:lstStyle/>
          <a:p>
            <a:pPr marL="685800" lvl="1" indent="-342900" algn="l">
              <a:lnSpc>
                <a:spcPts val="2799"/>
              </a:lnSpc>
              <a:buSzPct val="100000"/>
              <a:buChar char="•"/>
            </a:pPr>
            <a:r>
              <a:rPr lang="en-US" sz="2400" dirty="0">
                <a:solidFill>
                  <a:srgbClr val="272525"/>
                </a:solidFill>
                <a:latin typeface="Inter"/>
                <a:ea typeface="Montserrat" pitchFamily="34" charset="-122"/>
                <a:cs typeface="Montserrat" pitchFamily="34" charset="-120"/>
              </a:rPr>
              <a:t>Dễ dàng kiểm soát và định vị</a:t>
            </a:r>
            <a:endParaRPr lang="en-US" sz="2400" dirty="0">
              <a:latin typeface="Inter"/>
            </a:endParaRPr>
          </a:p>
        </p:txBody>
      </p:sp>
      <p:sp>
        <p:nvSpPr>
          <p:cNvPr id="9" name="Text 6"/>
          <p:cNvSpPr/>
          <p:nvPr/>
        </p:nvSpPr>
        <p:spPr>
          <a:xfrm>
            <a:off x="2115622" y="4728567"/>
            <a:ext cx="10754558" cy="355402"/>
          </a:xfrm>
          <a:prstGeom prst="rect">
            <a:avLst/>
          </a:prstGeom>
          <a:noFill/>
          <a:ln/>
        </p:spPr>
        <p:txBody>
          <a:bodyPr wrap="none" rtlCol="0" anchor="t"/>
          <a:lstStyle/>
          <a:p>
            <a:pPr marL="342900" indent="-342900" algn="l">
              <a:lnSpc>
                <a:spcPts val="2799"/>
              </a:lnSpc>
              <a:buSzPct val="100000"/>
              <a:buChar char="•"/>
            </a:pPr>
            <a:r>
              <a:rPr lang="en-US" sz="2800" dirty="0">
                <a:solidFill>
                  <a:srgbClr val="272525"/>
                </a:solidFill>
                <a:latin typeface="Inter"/>
                <a:ea typeface="Montserrat" pitchFamily="34" charset="-122"/>
                <a:cs typeface="Montserrat" pitchFamily="34" charset="-120"/>
              </a:rPr>
              <a:t>Tính chất:</a:t>
            </a:r>
            <a:endParaRPr lang="en-US" sz="2800" dirty="0">
              <a:latin typeface="Inter"/>
            </a:endParaRPr>
          </a:p>
        </p:txBody>
      </p:sp>
      <p:sp>
        <p:nvSpPr>
          <p:cNvPr id="10" name="Text 7"/>
          <p:cNvSpPr/>
          <p:nvPr/>
        </p:nvSpPr>
        <p:spPr>
          <a:xfrm>
            <a:off x="2471142" y="5172789"/>
            <a:ext cx="10399038" cy="355402"/>
          </a:xfrm>
          <a:prstGeom prst="rect">
            <a:avLst/>
          </a:prstGeom>
          <a:noFill/>
          <a:ln/>
        </p:spPr>
        <p:txBody>
          <a:bodyPr wrap="none" rtlCol="0" anchor="t"/>
          <a:lstStyle/>
          <a:p>
            <a:pPr marL="685800" lvl="1" indent="-342900" algn="l">
              <a:lnSpc>
                <a:spcPts val="2799"/>
              </a:lnSpc>
              <a:buSzPct val="100000"/>
              <a:buChar char="•"/>
            </a:pPr>
            <a:r>
              <a:rPr lang="en-US" sz="2400" dirty="0">
                <a:solidFill>
                  <a:srgbClr val="272525"/>
                </a:solidFill>
                <a:latin typeface="Inter"/>
                <a:ea typeface="Montserrat" pitchFamily="34" charset="-122"/>
                <a:cs typeface="Montserrat" pitchFamily="34" charset="-120"/>
              </a:rPr>
              <a:t>Cần đủ xung điều khiển để bước</a:t>
            </a:r>
            <a:endParaRPr lang="en-US" sz="2400" dirty="0">
              <a:latin typeface="Inter"/>
            </a:endParaRPr>
          </a:p>
        </p:txBody>
      </p:sp>
      <p:sp>
        <p:nvSpPr>
          <p:cNvPr id="11" name="Text 8"/>
          <p:cNvSpPr/>
          <p:nvPr/>
        </p:nvSpPr>
        <p:spPr>
          <a:xfrm>
            <a:off x="2471142" y="5617012"/>
            <a:ext cx="10399038" cy="355402"/>
          </a:xfrm>
          <a:prstGeom prst="rect">
            <a:avLst/>
          </a:prstGeom>
          <a:noFill/>
          <a:ln/>
        </p:spPr>
        <p:txBody>
          <a:bodyPr wrap="none" rtlCol="0" anchor="t"/>
          <a:lstStyle/>
          <a:p>
            <a:pPr marL="685800" lvl="1" indent="-342900" algn="l">
              <a:lnSpc>
                <a:spcPts val="2799"/>
              </a:lnSpc>
              <a:buSzPct val="100000"/>
              <a:buChar char="•"/>
            </a:pPr>
            <a:r>
              <a:rPr lang="en-US" sz="2400" dirty="0">
                <a:solidFill>
                  <a:srgbClr val="272525"/>
                </a:solidFill>
                <a:latin typeface="Inter"/>
                <a:ea typeface="Montserrat" pitchFamily="34" charset="-122"/>
                <a:cs typeface="Montserrat" pitchFamily="34" charset="-120"/>
              </a:rPr>
              <a:t>Yêu cầu nguồn cấp và bộ điều khiển riêng biệt</a:t>
            </a:r>
            <a:endParaRPr lang="en-US" sz="2400" dirty="0">
              <a:latin typeface="Inter"/>
            </a:endParaRPr>
          </a:p>
        </p:txBody>
      </p:sp>
      <p:sp>
        <p:nvSpPr>
          <p:cNvPr id="12" name="Text 9"/>
          <p:cNvSpPr/>
          <p:nvPr/>
        </p:nvSpPr>
        <p:spPr>
          <a:xfrm>
            <a:off x="2471142" y="6061234"/>
            <a:ext cx="10399038" cy="355402"/>
          </a:xfrm>
          <a:prstGeom prst="rect">
            <a:avLst/>
          </a:prstGeom>
          <a:noFill/>
          <a:ln/>
        </p:spPr>
        <p:txBody>
          <a:bodyPr wrap="none" rtlCol="0" anchor="t"/>
          <a:lstStyle/>
          <a:p>
            <a:pPr marL="685800" lvl="1" indent="-342900" algn="l">
              <a:lnSpc>
                <a:spcPts val="2799"/>
              </a:lnSpc>
              <a:buSzPct val="100000"/>
              <a:buChar char="•"/>
            </a:pPr>
            <a:r>
              <a:rPr lang="en-US" sz="2400" dirty="0">
                <a:solidFill>
                  <a:srgbClr val="272525"/>
                </a:solidFill>
                <a:latin typeface="Inter"/>
                <a:ea typeface="Montserrat" pitchFamily="34" charset="-122"/>
                <a:cs typeface="Montserrat" pitchFamily="34" charset="-120"/>
              </a:rPr>
              <a:t>Phát nhiệt nhanh và cần hệ thống làm mát</a:t>
            </a:r>
            <a:endParaRPr lang="en-US" sz="2400" dirty="0">
              <a:latin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 ">
            <a:extLst>
              <a:ext uri="{FF2B5EF4-FFF2-40B4-BE49-F238E27FC236}">
                <a16:creationId xmlns:a16="http://schemas.microsoft.com/office/drawing/2014/main" id="{7F5A7FE4-EE90-CF22-DC1C-B6E12353B3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6238179" cy="8229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7EEC216-CBB9-D770-B80D-A30A77616CC5}"/>
              </a:ext>
            </a:extLst>
          </p:cNvPr>
          <p:cNvSpPr txBox="1"/>
          <p:nvPr/>
        </p:nvSpPr>
        <p:spPr>
          <a:xfrm>
            <a:off x="6238179" y="499824"/>
            <a:ext cx="7523018" cy="1477328"/>
          </a:xfrm>
          <a:prstGeom prst="rect">
            <a:avLst/>
          </a:prstGeom>
          <a:noFill/>
        </p:spPr>
        <p:txBody>
          <a:bodyPr wrap="square" rtlCol="0">
            <a:spAutoFit/>
          </a:bodyPr>
          <a:lstStyle/>
          <a:p>
            <a:r>
              <a:rPr lang="vi-VN" sz="3600" b="1" dirty="0">
                <a:solidFill>
                  <a:schemeClr val="accent5">
                    <a:lumMod val="75000"/>
                  </a:schemeClr>
                </a:solidFill>
                <a:latin typeface="Inter"/>
              </a:rPr>
              <a:t>C</a:t>
            </a:r>
            <a:r>
              <a:rPr lang="en-US" sz="3600" b="1" i="0" dirty="0">
                <a:solidFill>
                  <a:schemeClr val="accent5">
                    <a:lumMod val="75000"/>
                  </a:schemeClr>
                </a:solidFill>
                <a:effectLst/>
                <a:latin typeface="Inter"/>
              </a:rPr>
              <a:t>hi </a:t>
            </a:r>
            <a:r>
              <a:rPr lang="vi-VN" sz="3600" b="1" i="0" dirty="0">
                <a:solidFill>
                  <a:schemeClr val="accent5">
                    <a:lumMod val="75000"/>
                  </a:schemeClr>
                </a:solidFill>
                <a:effectLst/>
                <a:latin typeface="Inter"/>
              </a:rPr>
              <a:t>tiế</a:t>
            </a:r>
            <a:r>
              <a:rPr lang="en-US" sz="3600" b="1" i="0" dirty="0">
                <a:solidFill>
                  <a:schemeClr val="accent5">
                    <a:lumMod val="75000"/>
                  </a:schemeClr>
                </a:solidFill>
                <a:effectLst/>
                <a:latin typeface="Inter"/>
              </a:rPr>
              <a:t>t </a:t>
            </a:r>
            <a:r>
              <a:rPr lang="vi-VN" sz="3600" b="1" i="0" dirty="0">
                <a:solidFill>
                  <a:schemeClr val="accent5">
                    <a:lumMod val="75000"/>
                  </a:schemeClr>
                </a:solidFill>
                <a:effectLst/>
                <a:latin typeface="Inter"/>
              </a:rPr>
              <a:t>cấu</a:t>
            </a:r>
            <a:r>
              <a:rPr lang="en-US" sz="3600" b="1" i="0" dirty="0">
                <a:solidFill>
                  <a:schemeClr val="accent5">
                    <a:lumMod val="75000"/>
                  </a:schemeClr>
                </a:solidFill>
                <a:effectLst/>
                <a:latin typeface="Inter"/>
              </a:rPr>
              <a:t> </a:t>
            </a:r>
            <a:r>
              <a:rPr lang="vi-VN" sz="3600" b="1" i="0" dirty="0">
                <a:solidFill>
                  <a:schemeClr val="accent5">
                    <a:lumMod val="75000"/>
                  </a:schemeClr>
                </a:solidFill>
                <a:effectLst/>
                <a:latin typeface="Inter"/>
              </a:rPr>
              <a:t>hình</a:t>
            </a:r>
            <a:r>
              <a:rPr lang="en-US" sz="3600" b="1" i="0" dirty="0">
                <a:solidFill>
                  <a:schemeClr val="accent5">
                    <a:lumMod val="75000"/>
                  </a:schemeClr>
                </a:solidFill>
                <a:effectLst/>
                <a:latin typeface="Inter"/>
              </a:rPr>
              <a:t> </a:t>
            </a:r>
            <a:r>
              <a:rPr lang="vi-VN" sz="3600" b="1" i="0" dirty="0">
                <a:solidFill>
                  <a:schemeClr val="accent5">
                    <a:lumMod val="75000"/>
                  </a:schemeClr>
                </a:solidFill>
                <a:effectLst/>
                <a:latin typeface="Inter"/>
              </a:rPr>
              <a:t>chân của động cơ 28BYJ-48:</a:t>
            </a:r>
          </a:p>
          <a:p>
            <a:endParaRPr lang="en-US" dirty="0"/>
          </a:p>
        </p:txBody>
      </p:sp>
      <p:pic>
        <p:nvPicPr>
          <p:cNvPr id="6" name="Picture 5">
            <a:extLst>
              <a:ext uri="{FF2B5EF4-FFF2-40B4-BE49-F238E27FC236}">
                <a16:creationId xmlns:a16="http://schemas.microsoft.com/office/drawing/2014/main" id="{8BF2F9FD-0550-225C-0269-DF71C0D16601}"/>
              </a:ext>
            </a:extLst>
          </p:cNvPr>
          <p:cNvPicPr>
            <a:picLocks noChangeAspect="1"/>
          </p:cNvPicPr>
          <p:nvPr/>
        </p:nvPicPr>
        <p:blipFill>
          <a:blip r:embed="rId3"/>
          <a:stretch>
            <a:fillRect/>
          </a:stretch>
        </p:blipFill>
        <p:spPr>
          <a:xfrm>
            <a:off x="8558475" y="1109974"/>
            <a:ext cx="2438740" cy="2719263"/>
          </a:xfrm>
          <a:prstGeom prst="rect">
            <a:avLst/>
          </a:prstGeom>
        </p:spPr>
      </p:pic>
      <p:sp>
        <p:nvSpPr>
          <p:cNvPr id="7" name="TextBox 6">
            <a:extLst>
              <a:ext uri="{FF2B5EF4-FFF2-40B4-BE49-F238E27FC236}">
                <a16:creationId xmlns:a16="http://schemas.microsoft.com/office/drawing/2014/main" id="{8FDC5280-CEC3-721E-CC38-532ADB9823D5}"/>
              </a:ext>
            </a:extLst>
          </p:cNvPr>
          <p:cNvSpPr txBox="1"/>
          <p:nvPr/>
        </p:nvSpPr>
        <p:spPr>
          <a:xfrm>
            <a:off x="6390409" y="4052453"/>
            <a:ext cx="7678882" cy="830997"/>
          </a:xfrm>
          <a:prstGeom prst="rect">
            <a:avLst/>
          </a:prstGeom>
          <a:noFill/>
        </p:spPr>
        <p:txBody>
          <a:bodyPr wrap="square" rtlCol="0">
            <a:spAutoFit/>
          </a:bodyPr>
          <a:lstStyle/>
          <a:p>
            <a:r>
              <a:rPr lang="vi-VN" sz="2400" b="0" i="0" dirty="0">
                <a:solidFill>
                  <a:srgbClr val="121416"/>
                </a:solidFill>
                <a:effectLst/>
                <a:latin typeface="Inter"/>
              </a:rPr>
              <a:t>- Cuộn dây 1-Cuộn dây 4: Đây là những cuộn dây được sử dụng để điều khiển trình tự bước của động cơ bước.</a:t>
            </a:r>
            <a:endParaRPr lang="en-US" sz="2400" dirty="0"/>
          </a:p>
        </p:txBody>
      </p:sp>
      <p:sp>
        <p:nvSpPr>
          <p:cNvPr id="8" name="TextBox 7">
            <a:extLst>
              <a:ext uri="{FF2B5EF4-FFF2-40B4-BE49-F238E27FC236}">
                <a16:creationId xmlns:a16="http://schemas.microsoft.com/office/drawing/2014/main" id="{4090BA2E-4218-0318-FE8B-39F784DED5CA}"/>
              </a:ext>
            </a:extLst>
          </p:cNvPr>
          <p:cNvSpPr txBox="1"/>
          <p:nvPr/>
        </p:nvSpPr>
        <p:spPr>
          <a:xfrm>
            <a:off x="6390409" y="5361709"/>
            <a:ext cx="6930736" cy="1200329"/>
          </a:xfrm>
          <a:prstGeom prst="rect">
            <a:avLst/>
          </a:prstGeom>
          <a:noFill/>
        </p:spPr>
        <p:txBody>
          <a:bodyPr wrap="square" rtlCol="0">
            <a:spAutoFit/>
          </a:bodyPr>
          <a:lstStyle/>
          <a:p>
            <a:r>
              <a:rPr lang="vi-VN" sz="2400" b="0" i="0" dirty="0">
                <a:solidFill>
                  <a:srgbClr val="121416"/>
                </a:solidFill>
                <a:effectLst/>
                <a:latin typeface="Inter"/>
              </a:rPr>
              <a:t>- Vcc: Được sử dụng để áp dụng nguồn cung cấp +5 volt cho động cơ bước. Điện áp này xuất hiện trên các cuộn dây khi một cuộn dây cụ thể được nối đất</a:t>
            </a:r>
            <a:r>
              <a:rPr lang="vi-VN" b="0" i="0" dirty="0">
                <a:solidFill>
                  <a:srgbClr val="121416"/>
                </a:solidFill>
                <a:effectLst/>
                <a:latin typeface="Inter"/>
              </a:rPr>
              <a:t>.</a:t>
            </a:r>
            <a:endParaRPr lang="en-US" dirty="0"/>
          </a:p>
        </p:txBody>
      </p:sp>
    </p:spTree>
    <p:extLst>
      <p:ext uri="{BB962C8B-B14F-4D97-AF65-F5344CB8AC3E}">
        <p14:creationId xmlns:p14="http://schemas.microsoft.com/office/powerpoint/2010/main" val="63457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 ">
            <a:extLst>
              <a:ext uri="{FF2B5EF4-FFF2-40B4-BE49-F238E27FC236}">
                <a16:creationId xmlns:a16="http://schemas.microsoft.com/office/drawing/2014/main" id="{F4C6782E-A495-F5EF-2894-F805B1E66C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891515" cy="82296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3">
            <a:extLst>
              <a:ext uri="{FF2B5EF4-FFF2-40B4-BE49-F238E27FC236}">
                <a16:creationId xmlns:a16="http://schemas.microsoft.com/office/drawing/2014/main" id="{6C8C4792-A7A0-4036-29BB-A2220DA3DF72}"/>
              </a:ext>
            </a:extLst>
          </p:cNvPr>
          <p:cNvGraphicFramePr>
            <a:graphicFrameLocks noGrp="1"/>
          </p:cNvGraphicFramePr>
          <p:nvPr>
            <p:extLst>
              <p:ext uri="{D42A27DB-BD31-4B8C-83A1-F6EECF244321}">
                <p14:modId xmlns:p14="http://schemas.microsoft.com/office/powerpoint/2010/main" val="1698350977"/>
              </p:ext>
            </p:extLst>
          </p:nvPr>
        </p:nvGraphicFramePr>
        <p:xfrm>
          <a:off x="6317673" y="2268617"/>
          <a:ext cx="7843955" cy="2225040"/>
        </p:xfrm>
        <a:graphic>
          <a:graphicData uri="http://schemas.openxmlformats.org/drawingml/2006/table">
            <a:tbl>
              <a:tblPr/>
              <a:tblGrid>
                <a:gridCol w="854038">
                  <a:extLst>
                    <a:ext uri="{9D8B030D-6E8A-4147-A177-3AD203B41FA5}">
                      <a16:colId xmlns:a16="http://schemas.microsoft.com/office/drawing/2014/main" val="1695906342"/>
                    </a:ext>
                  </a:extLst>
                </a:gridCol>
                <a:gridCol w="6989917">
                  <a:extLst>
                    <a:ext uri="{9D8B030D-6E8A-4147-A177-3AD203B41FA5}">
                      <a16:colId xmlns:a16="http://schemas.microsoft.com/office/drawing/2014/main" val="520585366"/>
                    </a:ext>
                  </a:extLst>
                </a:gridCol>
              </a:tblGrid>
              <a:tr h="315575">
                <a:tc>
                  <a:txBody>
                    <a:bodyPr/>
                    <a:lstStyle/>
                    <a:p>
                      <a:pPr rtl="0"/>
                      <a:r>
                        <a:rPr lang="vi-VN" sz="2800" dirty="0">
                          <a:effectLst/>
                          <a:latin typeface="Inter"/>
                        </a:rPr>
                        <a:t>I</a:t>
                      </a:r>
                      <a:r>
                        <a:rPr lang="en-US" sz="2800" dirty="0">
                          <a:effectLst/>
                          <a:latin typeface="Inter"/>
                        </a:rPr>
                        <a:t>N1 </a:t>
                      </a:r>
                      <a:r>
                        <a:rPr lang="vi-VN" sz="2800" dirty="0">
                          <a:effectLst/>
                          <a:latin typeface="Inter"/>
                        </a:rPr>
                        <a:t>đến</a:t>
                      </a:r>
                      <a:r>
                        <a:rPr lang="en-US" sz="2800" dirty="0">
                          <a:effectLst/>
                          <a:latin typeface="Inter"/>
                        </a:rPr>
                        <a:t> IN4</a:t>
                      </a:r>
                    </a:p>
                  </a:txBody>
                  <a:tcPr anchor="ctr">
                    <a:lnL w="12700" cap="flat" cmpd="sng" algn="ctr">
                      <a:solidFill>
                        <a:srgbClr val="508C3F"/>
                      </a:solidFill>
                      <a:prstDash val="solid"/>
                      <a:round/>
                      <a:headEnd type="none" w="med" len="med"/>
                      <a:tailEnd type="none" w="med" len="med"/>
                    </a:lnL>
                    <a:lnR w="12700" cap="flat" cmpd="sng" algn="ctr">
                      <a:solidFill>
                        <a:srgbClr val="B0923F"/>
                      </a:solidFill>
                      <a:prstDash val="solid"/>
                      <a:round/>
                      <a:headEnd type="none" w="med" len="med"/>
                      <a:tailEnd type="none" w="med" len="med"/>
                    </a:lnR>
                    <a:lnT w="12700" cap="flat" cmpd="sng" algn="ctr">
                      <a:solidFill>
                        <a:srgbClr val="508C3F"/>
                      </a:solidFill>
                      <a:prstDash val="solid"/>
                      <a:round/>
                      <a:headEnd type="none" w="med" len="med"/>
                      <a:tailEnd type="none" w="med" len="med"/>
                    </a:lnT>
                    <a:lnB w="12700" cap="flat" cmpd="sng" algn="ctr">
                      <a:solidFill>
                        <a:srgbClr val="508C3F"/>
                      </a:solidFill>
                      <a:prstDash val="solid"/>
                      <a:round/>
                      <a:headEnd type="none" w="med" len="med"/>
                      <a:tailEnd type="none" w="med" len="med"/>
                    </a:lnB>
                  </a:tcPr>
                </a:tc>
                <a:tc>
                  <a:txBody>
                    <a:bodyPr/>
                    <a:lstStyle/>
                    <a:p>
                      <a:pPr rtl="0"/>
                      <a:r>
                        <a:rPr lang="vi-VN" sz="2800" dirty="0">
                          <a:effectLst/>
                          <a:latin typeface="Inter"/>
                        </a:rPr>
                        <a:t>Đây là những chân đầu vào được sử dụng để cung cấp tín hiệu điều khiển cho động cơ bước như trình tự điều khiển. Chúng tôi sẽ kết nối các chân này với các chân kỹ thuật số của Arduino.</a:t>
                      </a:r>
                    </a:p>
                  </a:txBody>
                  <a:tcPr anchor="ctr">
                    <a:lnL w="12700" cap="flat" cmpd="sng" algn="ctr">
                      <a:solidFill>
                        <a:srgbClr val="B0923F"/>
                      </a:solidFill>
                      <a:prstDash val="solid"/>
                      <a:round/>
                      <a:headEnd type="none" w="med" len="med"/>
                      <a:tailEnd type="none" w="med" len="med"/>
                    </a:lnL>
                    <a:lnR w="12700" cap="flat" cmpd="sng" algn="ctr">
                      <a:solidFill>
                        <a:srgbClr val="B0923F"/>
                      </a:solidFill>
                      <a:prstDash val="solid"/>
                      <a:round/>
                      <a:headEnd type="none" w="med" len="med"/>
                      <a:tailEnd type="none" w="med" len="med"/>
                    </a:lnR>
                    <a:lnT w="12700" cap="flat" cmpd="sng" algn="ctr">
                      <a:solidFill>
                        <a:srgbClr val="B0923F"/>
                      </a:solidFill>
                      <a:prstDash val="solid"/>
                      <a:round/>
                      <a:headEnd type="none" w="med" len="med"/>
                      <a:tailEnd type="none" w="med" len="med"/>
                    </a:lnT>
                    <a:lnB w="12700" cap="flat" cmpd="sng" algn="ctr">
                      <a:solidFill>
                        <a:srgbClr val="B0923F"/>
                      </a:solidFill>
                      <a:prstDash val="solid"/>
                      <a:round/>
                      <a:headEnd type="none" w="med" len="med"/>
                      <a:tailEnd type="none" w="med" len="med"/>
                    </a:lnB>
                  </a:tcPr>
                </a:tc>
                <a:extLst>
                  <a:ext uri="{0D108BD9-81ED-4DB2-BD59-A6C34878D82A}">
                    <a16:rowId xmlns:a16="http://schemas.microsoft.com/office/drawing/2014/main" val="3024245787"/>
                  </a:ext>
                </a:extLst>
              </a:tr>
            </a:tbl>
          </a:graphicData>
        </a:graphic>
      </p:graphicFrame>
      <p:sp>
        <p:nvSpPr>
          <p:cNvPr id="5" name="TextBox 4">
            <a:extLst>
              <a:ext uri="{FF2B5EF4-FFF2-40B4-BE49-F238E27FC236}">
                <a16:creationId xmlns:a16="http://schemas.microsoft.com/office/drawing/2014/main" id="{EC6F4FF0-1850-3A7F-3EBD-4EF2BB0A0E7F}"/>
              </a:ext>
            </a:extLst>
          </p:cNvPr>
          <p:cNvSpPr txBox="1"/>
          <p:nvPr/>
        </p:nvSpPr>
        <p:spPr>
          <a:xfrm>
            <a:off x="6472093" y="685800"/>
            <a:ext cx="7160780" cy="1354217"/>
          </a:xfrm>
          <a:prstGeom prst="rect">
            <a:avLst/>
          </a:prstGeom>
          <a:noFill/>
        </p:spPr>
        <p:txBody>
          <a:bodyPr wrap="square" rtlCol="0">
            <a:spAutoFit/>
          </a:bodyPr>
          <a:lstStyle/>
          <a:p>
            <a:pPr algn="l" rtl="0"/>
            <a:r>
              <a:rPr lang="vi-VN" sz="3200" b="1" i="0" dirty="0">
                <a:solidFill>
                  <a:schemeClr val="accent5">
                    <a:lumMod val="75000"/>
                  </a:schemeClr>
                </a:solidFill>
                <a:effectLst/>
                <a:latin typeface="Inter"/>
              </a:rPr>
              <a:t>Mô-đun trình điều khiển động cơ bước ULN2003 PINOUT: </a:t>
            </a:r>
          </a:p>
          <a:p>
            <a:endParaRPr lang="en-US" dirty="0"/>
          </a:p>
        </p:txBody>
      </p:sp>
      <p:graphicFrame>
        <p:nvGraphicFramePr>
          <p:cNvPr id="7" name="Table 6">
            <a:extLst>
              <a:ext uri="{FF2B5EF4-FFF2-40B4-BE49-F238E27FC236}">
                <a16:creationId xmlns:a16="http://schemas.microsoft.com/office/drawing/2014/main" id="{97F1245D-CF87-7E93-6E42-4479BC16BEC3}"/>
              </a:ext>
            </a:extLst>
          </p:cNvPr>
          <p:cNvGraphicFramePr>
            <a:graphicFrameLocks noGrp="1"/>
          </p:cNvGraphicFramePr>
          <p:nvPr>
            <p:extLst>
              <p:ext uri="{D42A27DB-BD31-4B8C-83A1-F6EECF244321}">
                <p14:modId xmlns:p14="http://schemas.microsoft.com/office/powerpoint/2010/main" val="230814965"/>
              </p:ext>
            </p:extLst>
          </p:nvPr>
        </p:nvGraphicFramePr>
        <p:xfrm>
          <a:off x="6317674" y="5002848"/>
          <a:ext cx="7813962" cy="1647334"/>
        </p:xfrm>
        <a:graphic>
          <a:graphicData uri="http://schemas.openxmlformats.org/drawingml/2006/table">
            <a:tbl>
              <a:tblPr/>
              <a:tblGrid>
                <a:gridCol w="870706">
                  <a:extLst>
                    <a:ext uri="{9D8B030D-6E8A-4147-A177-3AD203B41FA5}">
                      <a16:colId xmlns:a16="http://schemas.microsoft.com/office/drawing/2014/main" val="2598349971"/>
                    </a:ext>
                  </a:extLst>
                </a:gridCol>
                <a:gridCol w="6943256">
                  <a:extLst>
                    <a:ext uri="{9D8B030D-6E8A-4147-A177-3AD203B41FA5}">
                      <a16:colId xmlns:a16="http://schemas.microsoft.com/office/drawing/2014/main" val="435780818"/>
                    </a:ext>
                  </a:extLst>
                </a:gridCol>
              </a:tblGrid>
              <a:tr h="1647334">
                <a:tc>
                  <a:txBody>
                    <a:bodyPr/>
                    <a:lstStyle/>
                    <a:p>
                      <a:pPr rtl="0"/>
                      <a:r>
                        <a:rPr lang="vi-VN" sz="2800" dirty="0">
                          <a:effectLst/>
                          <a:latin typeface="Inter"/>
                        </a:rPr>
                        <a:t>VCC và </a:t>
                      </a:r>
                      <a:r>
                        <a:rPr lang="en-US" sz="2800" dirty="0">
                          <a:effectLst/>
                          <a:latin typeface="Inter"/>
                        </a:rPr>
                        <a:t> GND</a:t>
                      </a:r>
                    </a:p>
                  </a:txBody>
                  <a:tcPr anchor="ctr">
                    <a:lnL w="12700" cap="flat" cmpd="sng" algn="ctr">
                      <a:solidFill>
                        <a:srgbClr val="E025A9"/>
                      </a:solidFill>
                      <a:prstDash val="solid"/>
                      <a:round/>
                      <a:headEnd type="none" w="med" len="med"/>
                      <a:tailEnd type="none" w="med" len="med"/>
                    </a:lnL>
                    <a:lnR w="12700" cap="flat" cmpd="sng" algn="ctr">
                      <a:solidFill>
                        <a:srgbClr val="F825A9"/>
                      </a:solidFill>
                      <a:prstDash val="solid"/>
                      <a:round/>
                      <a:headEnd type="none" w="med" len="med"/>
                      <a:tailEnd type="none" w="med" len="med"/>
                    </a:lnR>
                    <a:lnT w="12700" cap="flat" cmpd="sng" algn="ctr">
                      <a:solidFill>
                        <a:srgbClr val="E025A9"/>
                      </a:solidFill>
                      <a:prstDash val="solid"/>
                      <a:round/>
                      <a:headEnd type="none" w="med" len="med"/>
                      <a:tailEnd type="none" w="med" len="med"/>
                    </a:lnT>
                    <a:lnB w="12700" cap="flat" cmpd="sng" algn="ctr">
                      <a:solidFill>
                        <a:srgbClr val="E025A9"/>
                      </a:solidFill>
                      <a:prstDash val="solid"/>
                      <a:round/>
                      <a:headEnd type="none" w="med" len="med"/>
                      <a:tailEnd type="none" w="med" len="med"/>
                    </a:lnB>
                  </a:tcPr>
                </a:tc>
                <a:tc>
                  <a:txBody>
                    <a:bodyPr/>
                    <a:lstStyle/>
                    <a:p>
                      <a:pPr rtl="0"/>
                      <a:r>
                        <a:rPr lang="vi-VN" sz="2800" dirty="0">
                          <a:effectLst/>
                          <a:latin typeface="Inter"/>
                        </a:rPr>
                        <a:t>Vcc là một chân cung cấp điện và nó được sử dụng để cung cấp năng lượng 5 volt cho động cơ bước từ nguồn điện bên ngoài.</a:t>
                      </a:r>
                    </a:p>
                  </a:txBody>
                  <a:tcPr anchor="ctr">
                    <a:lnL w="12700" cap="flat" cmpd="sng" algn="ctr">
                      <a:solidFill>
                        <a:srgbClr val="F825A9"/>
                      </a:solidFill>
                      <a:prstDash val="solid"/>
                      <a:round/>
                      <a:headEnd type="none" w="med" len="med"/>
                      <a:tailEnd type="none" w="med" len="med"/>
                    </a:lnL>
                    <a:lnR w="12700" cap="flat" cmpd="sng" algn="ctr">
                      <a:solidFill>
                        <a:srgbClr val="F825A9"/>
                      </a:solidFill>
                      <a:prstDash val="solid"/>
                      <a:round/>
                      <a:headEnd type="none" w="med" len="med"/>
                      <a:tailEnd type="none" w="med" len="med"/>
                    </a:lnR>
                    <a:lnT w="12700" cap="flat" cmpd="sng" algn="ctr">
                      <a:solidFill>
                        <a:srgbClr val="F825A9"/>
                      </a:solidFill>
                      <a:prstDash val="solid"/>
                      <a:round/>
                      <a:headEnd type="none" w="med" len="med"/>
                      <a:tailEnd type="none" w="med" len="med"/>
                    </a:lnT>
                    <a:lnB w="12700" cap="flat" cmpd="sng" algn="ctr">
                      <a:solidFill>
                        <a:srgbClr val="F825A9"/>
                      </a:solidFill>
                      <a:prstDash val="solid"/>
                      <a:round/>
                      <a:headEnd type="none" w="med" len="med"/>
                      <a:tailEnd type="none" w="med" len="med"/>
                    </a:lnB>
                  </a:tcPr>
                </a:tc>
                <a:extLst>
                  <a:ext uri="{0D108BD9-81ED-4DB2-BD59-A6C34878D82A}">
                    <a16:rowId xmlns:a16="http://schemas.microsoft.com/office/drawing/2014/main" val="1471392797"/>
                  </a:ext>
                </a:extLst>
              </a:tr>
            </a:tbl>
          </a:graphicData>
        </a:graphic>
      </p:graphicFrame>
    </p:spTree>
    <p:extLst>
      <p:ext uri="{BB962C8B-B14F-4D97-AF65-F5344CB8AC3E}">
        <p14:creationId xmlns:p14="http://schemas.microsoft.com/office/powerpoint/2010/main" val="4063780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21B3058-B5D4-A384-1179-300ADBC00880}"/>
              </a:ext>
            </a:extLst>
          </p:cNvPr>
          <p:cNvSpPr txBox="1"/>
          <p:nvPr/>
        </p:nvSpPr>
        <p:spPr>
          <a:xfrm>
            <a:off x="1009497" y="301574"/>
            <a:ext cx="12607747" cy="1212317"/>
          </a:xfrm>
          <a:prstGeom prst="rect">
            <a:avLst/>
          </a:prstGeom>
        </p:spPr>
        <p:txBody>
          <a:bodyPr vert="horz" lIns="91440" tIns="45720" rIns="91440" bIns="45720" rtlCol="0" anchor="ctr">
            <a:normAutofit/>
          </a:bodyPr>
          <a:lstStyle/>
          <a:p>
            <a:pPr>
              <a:lnSpc>
                <a:spcPct val="90000"/>
              </a:lnSpc>
              <a:spcBef>
                <a:spcPct val="0"/>
              </a:spcBef>
              <a:spcAft>
                <a:spcPts val="600"/>
              </a:spcAft>
            </a:pPr>
            <a:r>
              <a:rPr lang="vi-VN" sz="4400" b="1" kern="1200" dirty="0">
                <a:solidFill>
                  <a:schemeClr val="accent1"/>
                </a:solidFill>
                <a:latin typeface="Inter"/>
                <a:ea typeface="+mj-ea"/>
                <a:cs typeface="+mj-cs"/>
              </a:rPr>
              <a:t>Mô tả quá trình lắp mạch động cơ bước:</a:t>
            </a:r>
            <a:endParaRPr lang="en-US" sz="4400" b="1" kern="1200" dirty="0">
              <a:solidFill>
                <a:schemeClr val="accent1"/>
              </a:solidFill>
              <a:latin typeface="Inter"/>
              <a:ea typeface="+mj-ea"/>
              <a:cs typeface="+mj-cs"/>
            </a:endParaRPr>
          </a:p>
        </p:txBody>
      </p:sp>
      <p:sp>
        <p:nvSpPr>
          <p:cNvPr id="17" name="Rectangle 16">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1141"/>
            <a:ext cx="153619" cy="75769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497" y="1657036"/>
            <a:ext cx="12607747" cy="2194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5" name="Picture 4">
            <a:extLst>
              <a:ext uri="{FF2B5EF4-FFF2-40B4-BE49-F238E27FC236}">
                <a16:creationId xmlns:a16="http://schemas.microsoft.com/office/drawing/2014/main" id="{3036AD64-F9BB-2DA1-1648-57B9CBC6F6A7}"/>
              </a:ext>
            </a:extLst>
          </p:cNvPr>
          <p:cNvPicPr>
            <a:picLocks noChangeAspect="1"/>
          </p:cNvPicPr>
          <p:nvPr/>
        </p:nvPicPr>
        <p:blipFill>
          <a:blip r:embed="rId2"/>
          <a:stretch>
            <a:fillRect/>
          </a:stretch>
        </p:blipFill>
        <p:spPr>
          <a:xfrm>
            <a:off x="1009497" y="1980266"/>
            <a:ext cx="4723927" cy="5501935"/>
          </a:xfrm>
          <a:prstGeom prst="rect">
            <a:avLst/>
          </a:prstGeom>
        </p:spPr>
      </p:pic>
      <p:sp>
        <p:nvSpPr>
          <p:cNvPr id="8" name="TextBox 7">
            <a:extLst>
              <a:ext uri="{FF2B5EF4-FFF2-40B4-BE49-F238E27FC236}">
                <a16:creationId xmlns:a16="http://schemas.microsoft.com/office/drawing/2014/main" id="{048C5C2D-DAEF-2CFD-868E-6180487460A8}"/>
              </a:ext>
            </a:extLst>
          </p:cNvPr>
          <p:cNvSpPr txBox="1"/>
          <p:nvPr/>
        </p:nvSpPr>
        <p:spPr>
          <a:xfrm>
            <a:off x="7048196" y="2196175"/>
            <a:ext cx="6085606" cy="830997"/>
          </a:xfrm>
          <a:prstGeom prst="rect">
            <a:avLst/>
          </a:prstGeom>
          <a:noFill/>
        </p:spPr>
        <p:txBody>
          <a:bodyPr wrap="square" rtlCol="0">
            <a:spAutoFit/>
          </a:bodyPr>
          <a:lstStyle/>
          <a:p>
            <a:pPr defTabSz="603504">
              <a:spcAft>
                <a:spcPts val="600"/>
              </a:spcAft>
            </a:pPr>
            <a:r>
              <a:rPr lang="vi-VN" sz="2400" kern="1200" dirty="0">
                <a:solidFill>
                  <a:schemeClr val="tx1"/>
                </a:solidFill>
                <a:latin typeface="Inter"/>
                <a:ea typeface="+mn-ea"/>
                <a:cs typeface="+mn-cs"/>
              </a:rPr>
              <a:t>- Đầu tiên ta lắp các chân của động cơ với chân Motor Conector của Module ULN2003</a:t>
            </a:r>
            <a:endParaRPr lang="en-US" sz="2400" dirty="0">
              <a:latin typeface="Inter"/>
            </a:endParaRPr>
          </a:p>
        </p:txBody>
      </p:sp>
      <p:sp>
        <p:nvSpPr>
          <p:cNvPr id="9" name="TextBox 8">
            <a:extLst>
              <a:ext uri="{FF2B5EF4-FFF2-40B4-BE49-F238E27FC236}">
                <a16:creationId xmlns:a16="http://schemas.microsoft.com/office/drawing/2014/main" id="{1BBCB3CD-C9A6-72C0-F865-CB304EE04308}"/>
              </a:ext>
            </a:extLst>
          </p:cNvPr>
          <p:cNvSpPr txBox="1"/>
          <p:nvPr/>
        </p:nvSpPr>
        <p:spPr>
          <a:xfrm>
            <a:off x="7048196" y="3665627"/>
            <a:ext cx="6085606" cy="830997"/>
          </a:xfrm>
          <a:prstGeom prst="rect">
            <a:avLst/>
          </a:prstGeom>
          <a:noFill/>
        </p:spPr>
        <p:txBody>
          <a:bodyPr wrap="square" rtlCol="0">
            <a:spAutoFit/>
          </a:bodyPr>
          <a:lstStyle/>
          <a:p>
            <a:pPr defTabSz="603504">
              <a:spcAft>
                <a:spcPts val="600"/>
              </a:spcAft>
            </a:pPr>
            <a:r>
              <a:rPr lang="vi-VN" sz="2400" kern="1200" dirty="0">
                <a:solidFill>
                  <a:schemeClr val="tx1"/>
                </a:solidFill>
                <a:latin typeface="+mn-lt"/>
                <a:ea typeface="+mn-ea"/>
                <a:cs typeface="+mn-cs"/>
              </a:rPr>
              <a:t>- </a:t>
            </a:r>
            <a:r>
              <a:rPr lang="vi-VN" sz="2400" kern="1200" dirty="0">
                <a:solidFill>
                  <a:schemeClr val="tx1"/>
                </a:solidFill>
                <a:latin typeface="Inter"/>
                <a:ea typeface="+mn-ea"/>
                <a:cs typeface="+mn-cs"/>
              </a:rPr>
              <a:t>Kết nối chân nguồn 5V và chân GND của Module với chân 5V và chân GDN của Arduino</a:t>
            </a:r>
            <a:endParaRPr lang="en-US" sz="2400" dirty="0"/>
          </a:p>
        </p:txBody>
      </p:sp>
      <p:sp>
        <p:nvSpPr>
          <p:cNvPr id="10" name="TextBox 9">
            <a:extLst>
              <a:ext uri="{FF2B5EF4-FFF2-40B4-BE49-F238E27FC236}">
                <a16:creationId xmlns:a16="http://schemas.microsoft.com/office/drawing/2014/main" id="{21C29AF5-48D8-671A-BCAC-67BD2AF67E83}"/>
              </a:ext>
            </a:extLst>
          </p:cNvPr>
          <p:cNvSpPr txBox="1"/>
          <p:nvPr/>
        </p:nvSpPr>
        <p:spPr>
          <a:xfrm>
            <a:off x="7079456" y="5395774"/>
            <a:ext cx="6054346" cy="1200329"/>
          </a:xfrm>
          <a:prstGeom prst="rect">
            <a:avLst/>
          </a:prstGeom>
          <a:noFill/>
        </p:spPr>
        <p:txBody>
          <a:bodyPr wrap="square" rtlCol="0">
            <a:spAutoFit/>
          </a:bodyPr>
          <a:lstStyle/>
          <a:p>
            <a:pPr defTabSz="603504">
              <a:spcAft>
                <a:spcPts val="600"/>
              </a:spcAft>
            </a:pPr>
            <a:r>
              <a:rPr lang="vi-VN" sz="2400" kern="1200" dirty="0">
                <a:solidFill>
                  <a:schemeClr val="tx1"/>
                </a:solidFill>
                <a:latin typeface="+mn-lt"/>
                <a:ea typeface="+mn-ea"/>
                <a:cs typeface="+mn-cs"/>
              </a:rPr>
              <a:t>- </a:t>
            </a:r>
            <a:r>
              <a:rPr lang="vi-VN" sz="2400" kern="1200" dirty="0">
                <a:solidFill>
                  <a:schemeClr val="tx1"/>
                </a:solidFill>
                <a:latin typeface="Inter"/>
                <a:ea typeface="+mn-ea"/>
                <a:cs typeface="+mn-cs"/>
              </a:rPr>
              <a:t>Sau đó kết nối Input Signals IN1, IN2, IN3, IN4 của Module lần lượt vào chân 8, 9, 10, 11 của Arduino</a:t>
            </a:r>
            <a:endParaRPr lang="en-US" sz="2400" dirty="0"/>
          </a:p>
        </p:txBody>
      </p:sp>
    </p:spTree>
    <p:extLst>
      <p:ext uri="{BB962C8B-B14F-4D97-AF65-F5344CB8AC3E}">
        <p14:creationId xmlns:p14="http://schemas.microsoft.com/office/powerpoint/2010/main" val="3261331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E9A27B-2D6D-C64C-11CC-669058F76762}"/>
              </a:ext>
            </a:extLst>
          </p:cNvPr>
          <p:cNvSpPr txBox="1"/>
          <p:nvPr/>
        </p:nvSpPr>
        <p:spPr>
          <a:xfrm>
            <a:off x="3345873" y="211769"/>
            <a:ext cx="6712527" cy="769441"/>
          </a:xfrm>
          <a:prstGeom prst="rect">
            <a:avLst/>
          </a:prstGeom>
          <a:noFill/>
        </p:spPr>
        <p:txBody>
          <a:bodyPr wrap="square" rtlCol="0">
            <a:spAutoFit/>
          </a:bodyPr>
          <a:lstStyle/>
          <a:p>
            <a:pPr algn="ctr"/>
            <a:r>
              <a:rPr lang="vi-VN" sz="4400" b="1" u="sng" dirty="0">
                <a:solidFill>
                  <a:schemeClr val="accent1"/>
                </a:solidFill>
                <a:latin typeface="Inter"/>
              </a:rPr>
              <a:t>CODE:</a:t>
            </a:r>
            <a:endParaRPr lang="en-US" sz="4400" b="1" u="sng" dirty="0">
              <a:solidFill>
                <a:schemeClr val="accent1"/>
              </a:solidFill>
              <a:latin typeface="Inter"/>
            </a:endParaRPr>
          </a:p>
        </p:txBody>
      </p:sp>
      <p:sp>
        <p:nvSpPr>
          <p:cNvPr id="3" name="TextBox 2">
            <a:extLst>
              <a:ext uri="{FF2B5EF4-FFF2-40B4-BE49-F238E27FC236}">
                <a16:creationId xmlns:a16="http://schemas.microsoft.com/office/drawing/2014/main" id="{25B9047F-85A4-7CEB-8EDD-5811E29862F3}"/>
              </a:ext>
            </a:extLst>
          </p:cNvPr>
          <p:cNvSpPr txBox="1"/>
          <p:nvPr/>
        </p:nvSpPr>
        <p:spPr>
          <a:xfrm>
            <a:off x="810491" y="981210"/>
            <a:ext cx="13003618" cy="7294305"/>
          </a:xfrm>
          <a:prstGeom prst="rect">
            <a:avLst/>
          </a:prstGeom>
          <a:noFill/>
        </p:spPr>
        <p:txBody>
          <a:bodyPr wrap="square" lIns="91440" tIns="45720" rIns="91440" bIns="45720" rtlCol="0" anchor="t">
            <a:spAutoFit/>
          </a:bodyPr>
          <a:lstStyle/>
          <a:p>
            <a:pPr algn="l"/>
            <a:r>
              <a:rPr lang="vi-VN" b="0" i="0" dirty="0">
                <a:solidFill>
                  <a:srgbClr val="808080"/>
                </a:solidFill>
                <a:effectLst/>
                <a:latin typeface="Inter"/>
              </a:rPr>
              <a:t>#include &lt;Stepper.h&gt;</a:t>
            </a:r>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r>
              <a:rPr lang="vi-VN" b="1" i="0" dirty="0" err="1">
                <a:solidFill>
                  <a:srgbClr val="006699"/>
                </a:solidFill>
                <a:effectLst/>
                <a:latin typeface="Inter"/>
              </a:rPr>
              <a:t>const</a:t>
            </a:r>
            <a:r>
              <a:rPr lang="vi-VN" b="0" i="0" dirty="0">
                <a:solidFill>
                  <a:srgbClr val="000000"/>
                </a:solidFill>
                <a:effectLst/>
                <a:latin typeface="Inter"/>
              </a:rPr>
              <a:t> </a:t>
            </a:r>
            <a:r>
              <a:rPr lang="vi-VN" b="1" i="0" dirty="0" err="1">
                <a:solidFill>
                  <a:srgbClr val="2E8B57"/>
                </a:solidFill>
                <a:effectLst/>
                <a:latin typeface="Inter"/>
              </a:rPr>
              <a:t>int</a:t>
            </a:r>
            <a:r>
              <a:rPr lang="vi-VN" b="0" i="0" dirty="0">
                <a:solidFill>
                  <a:srgbClr val="000000"/>
                </a:solidFill>
                <a:effectLst/>
                <a:latin typeface="Inter"/>
              </a:rPr>
              <a:t> </a:t>
            </a:r>
            <a:r>
              <a:rPr lang="vi-VN" b="0" i="0" dirty="0" err="1">
                <a:solidFill>
                  <a:srgbClr val="000000"/>
                </a:solidFill>
                <a:effectLst/>
                <a:latin typeface="Inter"/>
              </a:rPr>
              <a:t>stepsPerRevolution</a:t>
            </a:r>
            <a:r>
              <a:rPr lang="vi-VN" b="0" i="0" dirty="0">
                <a:solidFill>
                  <a:srgbClr val="000000"/>
                </a:solidFill>
                <a:effectLst/>
                <a:latin typeface="Inter"/>
              </a:rPr>
              <a:t> = 2048; </a:t>
            </a:r>
            <a:r>
              <a:rPr lang="vi-VN" b="0" i="0" dirty="0">
                <a:solidFill>
                  <a:srgbClr val="008200"/>
                </a:solidFill>
                <a:effectLst/>
                <a:latin typeface="Inter"/>
              </a:rPr>
              <a:t>//</a:t>
            </a:r>
            <a:r>
              <a:rPr lang="vi-VN" dirty="0">
                <a:solidFill>
                  <a:srgbClr val="008200"/>
                </a:solidFill>
                <a:latin typeface="Inter"/>
              </a:rPr>
              <a:t> 2048 </a:t>
            </a:r>
            <a:r>
              <a:rPr lang="vi-VN" b="0" i="0" dirty="0">
                <a:solidFill>
                  <a:srgbClr val="008200"/>
                </a:solidFill>
                <a:effectLst/>
                <a:latin typeface="Inter"/>
              </a:rPr>
              <a:t>bước</a:t>
            </a:r>
            <a:r>
              <a:rPr lang="vi-VN" dirty="0">
                <a:solidFill>
                  <a:srgbClr val="008200"/>
                </a:solidFill>
                <a:latin typeface="Inter"/>
              </a:rPr>
              <a:t> để </a:t>
            </a:r>
            <a:r>
              <a:rPr lang="vi-VN" b="0" i="0" dirty="0">
                <a:solidFill>
                  <a:srgbClr val="008200"/>
                </a:solidFill>
                <a:effectLst/>
                <a:latin typeface="Inter"/>
              </a:rPr>
              <a:t>1 vòng đối với động cơ bước </a:t>
            </a:r>
            <a:r>
              <a:rPr lang="vi-VN" dirty="0">
                <a:solidFill>
                  <a:srgbClr val="008200"/>
                </a:solidFill>
                <a:latin typeface="Inter"/>
              </a:rPr>
              <a:t>28BYJ 48</a:t>
            </a:r>
            <a:r>
              <a:rPr lang="vi-VN" b="0" i="0" dirty="0">
                <a:solidFill>
                  <a:srgbClr val="008200"/>
                </a:solidFill>
                <a:effectLst/>
                <a:latin typeface="Inter"/>
              </a:rPr>
              <a:t> nên 1 bước quay là 2048/360 độ</a:t>
            </a:r>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Stepper myStepper = Stepper(stepsPerRevolution, 8, 10, 9, 11); </a:t>
            </a:r>
            <a:r>
              <a:rPr lang="vi-VN" b="0" i="0" dirty="0">
                <a:solidFill>
                  <a:srgbClr val="008200"/>
                </a:solidFill>
                <a:effectLst/>
                <a:latin typeface="Inter"/>
              </a:rPr>
              <a:t>// Cài đặt động cơ bước và cấu hình chân cắm.</a:t>
            </a:r>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8200"/>
                </a:solidFill>
                <a:effectLst/>
                <a:latin typeface="Inter"/>
              </a:rPr>
              <a:t>//Stepper myStepper1 = Stepper(stepsPerRevolution, 10, 8, 9, 11);</a:t>
            </a:r>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pPr algn="l"/>
            <a:r>
              <a:rPr lang="vi-VN" b="1" i="0" dirty="0">
                <a:solidFill>
                  <a:srgbClr val="006699"/>
                </a:solidFill>
                <a:effectLst/>
                <a:latin typeface="Inter"/>
              </a:rPr>
              <a:t>void</a:t>
            </a:r>
            <a:r>
              <a:rPr lang="vi-VN" b="0" i="0" dirty="0">
                <a:solidFill>
                  <a:srgbClr val="000000"/>
                </a:solidFill>
                <a:effectLst/>
                <a:latin typeface="Inter"/>
              </a:rPr>
              <a:t> setup() {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myStepper.setSpeed(15); </a:t>
            </a:r>
            <a:r>
              <a:rPr lang="vi-VN" b="0" i="0" dirty="0">
                <a:solidFill>
                  <a:srgbClr val="008200"/>
                </a:solidFill>
                <a:effectLst/>
                <a:latin typeface="Inter"/>
              </a:rPr>
              <a:t>// Tốc độ quay 15 vòng/phút</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pPr algn="l"/>
            <a:r>
              <a:rPr lang="vi-VN" b="1" i="0" dirty="0">
                <a:solidFill>
                  <a:srgbClr val="006699"/>
                </a:solidFill>
                <a:effectLst/>
                <a:latin typeface="Inter"/>
              </a:rPr>
              <a:t>void</a:t>
            </a:r>
            <a:r>
              <a:rPr lang="vi-VN" b="0" i="0" dirty="0">
                <a:solidFill>
                  <a:srgbClr val="000000"/>
                </a:solidFill>
                <a:effectLst/>
                <a:latin typeface="Inter"/>
              </a:rPr>
              <a:t> loop()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myStepper.step(512);</a:t>
            </a:r>
            <a:r>
              <a:rPr lang="vi-VN" b="0" i="0" dirty="0">
                <a:solidFill>
                  <a:srgbClr val="008200"/>
                </a:solidFill>
                <a:effectLst/>
                <a:latin typeface="Inter"/>
              </a:rPr>
              <a:t>// muốn quay được 90 thuận thì ta lấy 90 nhân với 2048/360 ra 512 chính là số bước cần quay để động cơ quay 90 độ</a:t>
            </a:r>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delay(1000);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myStepper.step(-512); </a:t>
            </a:r>
            <a:r>
              <a:rPr lang="vi-VN" b="0" i="0" dirty="0">
                <a:solidFill>
                  <a:srgbClr val="008200"/>
                </a:solidFill>
                <a:effectLst/>
                <a:latin typeface="Inter"/>
              </a:rPr>
              <a:t>// tương tự như quay 90 độ thuận nhưng ta thêm dấu trừ chính là quay nghịch</a:t>
            </a:r>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delay(1000);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pPr algn="l"/>
            <a:r>
              <a:rPr lang="vi-VN" b="0" i="0" dirty="0">
                <a:solidFill>
                  <a:srgbClr val="000000"/>
                </a:solidFill>
                <a:effectLst/>
                <a:latin typeface="Inter"/>
              </a:rPr>
              <a:t>}  </a:t>
            </a:r>
            <a:endParaRPr lang="vi-VN" b="0" i="0" dirty="0">
              <a:solidFill>
                <a:srgbClr val="5C5C5C"/>
              </a:solidFill>
              <a:effectLst/>
              <a:latin typeface="Inter"/>
            </a:endParaRPr>
          </a:p>
          <a:p>
            <a:endParaRPr lang="en-US" dirty="0">
              <a:latin typeface="Inter"/>
            </a:endParaRPr>
          </a:p>
        </p:txBody>
      </p:sp>
      <p:cxnSp>
        <p:nvCxnSpPr>
          <p:cNvPr id="5" name="Straight Connector 4">
            <a:extLst>
              <a:ext uri="{FF2B5EF4-FFF2-40B4-BE49-F238E27FC236}">
                <a16:creationId xmlns:a16="http://schemas.microsoft.com/office/drawing/2014/main" id="{338EE85A-51DF-77C8-D390-09A367ECFF83}"/>
              </a:ext>
            </a:extLst>
          </p:cNvPr>
          <p:cNvCxnSpPr/>
          <p:nvPr/>
        </p:nvCxnSpPr>
        <p:spPr>
          <a:xfrm>
            <a:off x="945573" y="981210"/>
            <a:ext cx="12136582"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0777257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2695A4184868846AB0C9F63094CAB73" ma:contentTypeVersion="8" ma:contentTypeDescription="Create a new document." ma:contentTypeScope="" ma:versionID="640525e8fa70666266d06a23af5154a0">
  <xsd:schema xmlns:xsd="http://www.w3.org/2001/XMLSchema" xmlns:xs="http://www.w3.org/2001/XMLSchema" xmlns:p="http://schemas.microsoft.com/office/2006/metadata/properties" xmlns:ns2="177da3cf-cb00-4d5b-8f69-29dde18230db" targetNamespace="http://schemas.microsoft.com/office/2006/metadata/properties" ma:root="true" ma:fieldsID="70578365400243273ad5e0f37e61a001" ns2:_="">
    <xsd:import namespace="177da3cf-cb00-4d5b-8f69-29dde18230d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7da3cf-cb00-4d5b-8f69-29dde1823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AF116B-16F9-4F83-9D87-914EF1E825AD}">
  <ds:schemaRefs>
    <ds:schemaRef ds:uri="http://schemas.microsoft.com/sharepoint/v3/contenttype/forms"/>
  </ds:schemaRefs>
</ds:datastoreItem>
</file>

<file path=customXml/itemProps2.xml><?xml version="1.0" encoding="utf-8"?>
<ds:datastoreItem xmlns:ds="http://schemas.openxmlformats.org/officeDocument/2006/customXml" ds:itemID="{3A729383-5A72-4D05-AD9E-313268D23D75}">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BB7739D4-D7F1-4DF9-B8AF-3617703941F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77da3cf-cb00-4d5b-8f69-29dde1823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213</TotalTime>
  <Words>1189</Words>
  <Application>Microsoft Office PowerPoint</Application>
  <PresentationFormat>Custom</PresentationFormat>
  <Paragraphs>105</Paragraphs>
  <Slides>11</Slides>
  <Notes>5</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 m</cp:lastModifiedBy>
  <cp:revision>13</cp:revision>
  <dcterms:created xsi:type="dcterms:W3CDTF">2023-11-04T16:52:30Z</dcterms:created>
  <dcterms:modified xsi:type="dcterms:W3CDTF">2023-11-09T14:09:09Z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0x010100B2695A4184868846AB0C9F63094CAB73</vt:lpwstr>
  </property>
</Properties>
</file>